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335" r:id="rId5"/>
    <p:sldId id="313" r:id="rId6"/>
    <p:sldId id="314" r:id="rId7"/>
    <p:sldId id="325" r:id="rId8"/>
    <p:sldId id="315" r:id="rId9"/>
    <p:sldId id="326" r:id="rId10"/>
    <p:sldId id="317" r:id="rId11"/>
    <p:sldId id="316" r:id="rId12"/>
    <p:sldId id="333" r:id="rId13"/>
    <p:sldId id="318" r:id="rId14"/>
    <p:sldId id="334" r:id="rId15"/>
    <p:sldId id="320" r:id="rId16"/>
    <p:sldId id="322" r:id="rId17"/>
    <p:sldId id="324" r:id="rId18"/>
    <p:sldId id="327" r:id="rId19"/>
    <p:sldId id="328" r:id="rId20"/>
    <p:sldId id="329" r:id="rId21"/>
    <p:sldId id="330" r:id="rId22"/>
    <p:sldId id="331" r:id="rId23"/>
    <p:sldId id="33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asson, Judy" initials="CJ" lastIdx="2" clrIdx="0">
    <p:extLst>
      <p:ext uri="{19B8F6BF-5375-455C-9EA6-DF929625EA0E}">
        <p15:presenceInfo xmlns:p15="http://schemas.microsoft.com/office/powerpoint/2012/main" userId="S::judy.chiasson@lausd.net::f9bb92bb-9105-4a15-996b-d194e88c71a3" providerId="AD"/>
      </p:ext>
    </p:extLst>
  </p:cmAuthor>
  <p:cmAuthor id="2" name="Gomez, Julie" initials="GJ" lastIdx="2" clrIdx="1">
    <p:extLst>
      <p:ext uri="{19B8F6BF-5375-455C-9EA6-DF929625EA0E}">
        <p15:presenceInfo xmlns:p15="http://schemas.microsoft.com/office/powerpoint/2012/main" userId="S::julie.gomez@lausd.net::dbae17ba-b66c-4220-b005-c8bb9150fd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81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D94BC-4FBD-4AEA-9195-8D81755451B6}" v="303" dt="2020-10-08T06:49:04.377"/>
    <p1510:client id="{41F8FA9E-4F00-740E-9FD3-6F380DD22F3A}" v="160" dt="2020-10-07T07:17:53.195"/>
    <p1510:client id="{A546A6D3-A00E-8063-C014-A981B9098117}" v="948" dt="2020-10-07T14:50:43.010"/>
    <p1510:client id="{B80986E1-DB99-C5BB-F004-748E0909E877}" v="132" dt="2020-10-08T06:45:36.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05" autoAdjust="0"/>
  </p:normalViewPr>
  <p:slideViewPr>
    <p:cSldViewPr snapToGrid="0">
      <p:cViewPr varScale="1">
        <p:scale>
          <a:sx n="58" d="100"/>
          <a:sy n="58" d="100"/>
        </p:scale>
        <p:origin x="9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45433-F15B-44A7-BE1C-7AE7B8942D7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47980D-1B8E-4249-99DF-A34CCAEA2613}">
      <dgm:prSet/>
      <dgm:spPr/>
      <dgm:t>
        <a:bodyPr/>
        <a:lstStyle/>
        <a:p>
          <a:r>
            <a:rPr lang="en-US"/>
            <a:t>Book </a:t>
          </a:r>
        </a:p>
      </dgm:t>
    </dgm:pt>
    <dgm:pt modelId="{EB8FCEAF-C97F-49EB-8AA7-E063031002D9}" type="parTrans" cxnId="{683F1320-3EDE-480B-9F2C-0DEBE9AF5FC3}">
      <dgm:prSet/>
      <dgm:spPr/>
      <dgm:t>
        <a:bodyPr/>
        <a:lstStyle/>
        <a:p>
          <a:endParaRPr lang="en-US"/>
        </a:p>
      </dgm:t>
    </dgm:pt>
    <dgm:pt modelId="{985D39A7-61D6-4A92-A6F6-F639A82876CC}" type="sibTrans" cxnId="{683F1320-3EDE-480B-9F2C-0DEBE9AF5FC3}">
      <dgm:prSet/>
      <dgm:spPr/>
      <dgm:t>
        <a:bodyPr/>
        <a:lstStyle/>
        <a:p>
          <a:endParaRPr lang="en-US"/>
        </a:p>
      </dgm:t>
    </dgm:pt>
    <dgm:pt modelId="{9278A595-0F8D-4747-B192-7B0EC03A1A10}">
      <dgm:prSet/>
      <dgm:spPr/>
      <dgm:t>
        <a:bodyPr/>
        <a:lstStyle/>
        <a:p>
          <a:r>
            <a:rPr lang="en-US"/>
            <a:t>Movie</a:t>
          </a:r>
        </a:p>
      </dgm:t>
    </dgm:pt>
    <dgm:pt modelId="{59322F44-93A5-4201-AEE9-3FBD2E8B1171}" type="parTrans" cxnId="{DCC1B088-505C-42E0-9F57-8BDF2F4B3D65}">
      <dgm:prSet/>
      <dgm:spPr/>
      <dgm:t>
        <a:bodyPr/>
        <a:lstStyle/>
        <a:p>
          <a:endParaRPr lang="en-US"/>
        </a:p>
      </dgm:t>
    </dgm:pt>
    <dgm:pt modelId="{423C3AAA-0D6E-4F81-8FAD-41D8188DDC69}" type="sibTrans" cxnId="{DCC1B088-505C-42E0-9F57-8BDF2F4B3D65}">
      <dgm:prSet/>
      <dgm:spPr/>
      <dgm:t>
        <a:bodyPr/>
        <a:lstStyle/>
        <a:p>
          <a:endParaRPr lang="en-US"/>
        </a:p>
      </dgm:t>
    </dgm:pt>
    <dgm:pt modelId="{DF62C66F-8477-44CA-BBB2-DFCA84E078CB}" type="pres">
      <dgm:prSet presAssocID="{E8745433-F15B-44A7-BE1C-7AE7B8942D70}" presName="root" presStyleCnt="0">
        <dgm:presLayoutVars>
          <dgm:dir/>
          <dgm:resizeHandles val="exact"/>
        </dgm:presLayoutVars>
      </dgm:prSet>
      <dgm:spPr/>
    </dgm:pt>
    <dgm:pt modelId="{F43A613E-B1AB-4DAE-A4B0-87F50AD08E4D}" type="pres">
      <dgm:prSet presAssocID="{7047980D-1B8E-4249-99DF-A34CCAEA2613}" presName="compNode" presStyleCnt="0"/>
      <dgm:spPr/>
    </dgm:pt>
    <dgm:pt modelId="{9D7BEC10-18BA-4ABD-A404-AC2FE10B6497}" type="pres">
      <dgm:prSet presAssocID="{7047980D-1B8E-4249-99DF-A34CCAEA261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624B763C-86F7-44D1-9F9B-DDE2252E954E}" type="pres">
      <dgm:prSet presAssocID="{7047980D-1B8E-4249-99DF-A34CCAEA2613}" presName="spaceRect" presStyleCnt="0"/>
      <dgm:spPr/>
    </dgm:pt>
    <dgm:pt modelId="{D15CCE17-009B-4818-8801-E3A30B269801}" type="pres">
      <dgm:prSet presAssocID="{7047980D-1B8E-4249-99DF-A34CCAEA2613}" presName="textRect" presStyleLbl="revTx" presStyleIdx="0" presStyleCnt="2">
        <dgm:presLayoutVars>
          <dgm:chMax val="1"/>
          <dgm:chPref val="1"/>
        </dgm:presLayoutVars>
      </dgm:prSet>
      <dgm:spPr/>
    </dgm:pt>
    <dgm:pt modelId="{18BF6599-97CB-464F-85CC-1AD9C5317922}" type="pres">
      <dgm:prSet presAssocID="{985D39A7-61D6-4A92-A6F6-F639A82876CC}" presName="sibTrans" presStyleCnt="0"/>
      <dgm:spPr/>
    </dgm:pt>
    <dgm:pt modelId="{DD36F957-AB94-40B5-B539-0BFACE2D77E8}" type="pres">
      <dgm:prSet presAssocID="{9278A595-0F8D-4747-B192-7B0EC03A1A10}" presName="compNode" presStyleCnt="0"/>
      <dgm:spPr/>
    </dgm:pt>
    <dgm:pt modelId="{E5689A21-4FF5-4709-894F-0C21F1421901}" type="pres">
      <dgm:prSet presAssocID="{9278A595-0F8D-4747-B192-7B0EC03A1A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m strip"/>
        </a:ext>
      </dgm:extLst>
    </dgm:pt>
    <dgm:pt modelId="{E8A4762F-24DA-4BF4-B431-FF7CF7B06E30}" type="pres">
      <dgm:prSet presAssocID="{9278A595-0F8D-4747-B192-7B0EC03A1A10}" presName="spaceRect" presStyleCnt="0"/>
      <dgm:spPr/>
    </dgm:pt>
    <dgm:pt modelId="{4305C552-6627-4BD9-8322-44ED6A0D5B1A}" type="pres">
      <dgm:prSet presAssocID="{9278A595-0F8D-4747-B192-7B0EC03A1A10}" presName="textRect" presStyleLbl="revTx" presStyleIdx="1" presStyleCnt="2">
        <dgm:presLayoutVars>
          <dgm:chMax val="1"/>
          <dgm:chPref val="1"/>
        </dgm:presLayoutVars>
      </dgm:prSet>
      <dgm:spPr/>
    </dgm:pt>
  </dgm:ptLst>
  <dgm:cxnLst>
    <dgm:cxn modelId="{683F1320-3EDE-480B-9F2C-0DEBE9AF5FC3}" srcId="{E8745433-F15B-44A7-BE1C-7AE7B8942D70}" destId="{7047980D-1B8E-4249-99DF-A34CCAEA2613}" srcOrd="0" destOrd="0" parTransId="{EB8FCEAF-C97F-49EB-8AA7-E063031002D9}" sibTransId="{985D39A7-61D6-4A92-A6F6-F639A82876CC}"/>
    <dgm:cxn modelId="{E1C7EF3D-5FE8-4861-9771-CF44797D0EA6}" type="presOf" srcId="{E8745433-F15B-44A7-BE1C-7AE7B8942D70}" destId="{DF62C66F-8477-44CA-BBB2-DFCA84E078CB}" srcOrd="0" destOrd="0" presId="urn:microsoft.com/office/officeart/2018/2/layout/IconLabelList"/>
    <dgm:cxn modelId="{2AC11170-0404-430D-8F8B-E5DB9F8E7640}" type="presOf" srcId="{9278A595-0F8D-4747-B192-7B0EC03A1A10}" destId="{4305C552-6627-4BD9-8322-44ED6A0D5B1A}" srcOrd="0" destOrd="0" presId="urn:microsoft.com/office/officeart/2018/2/layout/IconLabelList"/>
    <dgm:cxn modelId="{DCC1B088-505C-42E0-9F57-8BDF2F4B3D65}" srcId="{E8745433-F15B-44A7-BE1C-7AE7B8942D70}" destId="{9278A595-0F8D-4747-B192-7B0EC03A1A10}" srcOrd="1" destOrd="0" parTransId="{59322F44-93A5-4201-AEE9-3FBD2E8B1171}" sibTransId="{423C3AAA-0D6E-4F81-8FAD-41D8188DDC69}"/>
    <dgm:cxn modelId="{B34D3DC9-1227-4296-B069-3F327A3F43CC}" type="presOf" srcId="{7047980D-1B8E-4249-99DF-A34CCAEA2613}" destId="{D15CCE17-009B-4818-8801-E3A30B269801}" srcOrd="0" destOrd="0" presId="urn:microsoft.com/office/officeart/2018/2/layout/IconLabelList"/>
    <dgm:cxn modelId="{08646745-F644-4D2A-B1CD-EDD588451BA5}" type="presParOf" srcId="{DF62C66F-8477-44CA-BBB2-DFCA84E078CB}" destId="{F43A613E-B1AB-4DAE-A4B0-87F50AD08E4D}" srcOrd="0" destOrd="0" presId="urn:microsoft.com/office/officeart/2018/2/layout/IconLabelList"/>
    <dgm:cxn modelId="{2377F266-546A-4298-BB20-8CC5B8ACBF5E}" type="presParOf" srcId="{F43A613E-B1AB-4DAE-A4B0-87F50AD08E4D}" destId="{9D7BEC10-18BA-4ABD-A404-AC2FE10B6497}" srcOrd="0" destOrd="0" presId="urn:microsoft.com/office/officeart/2018/2/layout/IconLabelList"/>
    <dgm:cxn modelId="{47486FC7-3618-4936-B22E-3884F28C3EE4}" type="presParOf" srcId="{F43A613E-B1AB-4DAE-A4B0-87F50AD08E4D}" destId="{624B763C-86F7-44D1-9F9B-DDE2252E954E}" srcOrd="1" destOrd="0" presId="urn:microsoft.com/office/officeart/2018/2/layout/IconLabelList"/>
    <dgm:cxn modelId="{C997FEB5-30D0-4D21-84EF-B7EA7742256E}" type="presParOf" srcId="{F43A613E-B1AB-4DAE-A4B0-87F50AD08E4D}" destId="{D15CCE17-009B-4818-8801-E3A30B269801}" srcOrd="2" destOrd="0" presId="urn:microsoft.com/office/officeart/2018/2/layout/IconLabelList"/>
    <dgm:cxn modelId="{B36A1582-615B-43E3-8669-540B1D511337}" type="presParOf" srcId="{DF62C66F-8477-44CA-BBB2-DFCA84E078CB}" destId="{18BF6599-97CB-464F-85CC-1AD9C5317922}" srcOrd="1" destOrd="0" presId="urn:microsoft.com/office/officeart/2018/2/layout/IconLabelList"/>
    <dgm:cxn modelId="{0343E7FD-31D5-4443-98FB-37D7AB49A847}" type="presParOf" srcId="{DF62C66F-8477-44CA-BBB2-DFCA84E078CB}" destId="{DD36F957-AB94-40B5-B539-0BFACE2D77E8}" srcOrd="2" destOrd="0" presId="urn:microsoft.com/office/officeart/2018/2/layout/IconLabelList"/>
    <dgm:cxn modelId="{BE7E94E1-76EC-4758-A123-F613E3C77AE5}" type="presParOf" srcId="{DD36F957-AB94-40B5-B539-0BFACE2D77E8}" destId="{E5689A21-4FF5-4709-894F-0C21F1421901}" srcOrd="0" destOrd="0" presId="urn:microsoft.com/office/officeart/2018/2/layout/IconLabelList"/>
    <dgm:cxn modelId="{F62AA7F4-B9A0-497C-BE47-1B972CE87A3E}" type="presParOf" srcId="{DD36F957-AB94-40B5-B539-0BFACE2D77E8}" destId="{E8A4762F-24DA-4BF4-B431-FF7CF7B06E30}" srcOrd="1" destOrd="0" presId="urn:microsoft.com/office/officeart/2018/2/layout/IconLabelList"/>
    <dgm:cxn modelId="{279ABBB7-82EF-44BE-A8E4-B26FE124CE51}" type="presParOf" srcId="{DD36F957-AB94-40B5-B539-0BFACE2D77E8}" destId="{4305C552-6627-4BD9-8322-44ED6A0D5B1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FE75F8-EC22-4400-B928-ADF55B085EC5}"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908AA1F0-4FA2-4CF4-B246-A672D7C6F5EA}">
      <dgm:prSet/>
      <dgm:spPr/>
      <dgm:t>
        <a:bodyPr/>
        <a:lstStyle/>
        <a:p>
          <a:r>
            <a:rPr lang="en-US" dirty="0"/>
            <a:t>Learn about</a:t>
          </a:r>
        </a:p>
      </dgm:t>
    </dgm:pt>
    <dgm:pt modelId="{DF6BEC35-E9E2-4E55-A65A-74DAB1322AF5}" type="parTrans" cxnId="{4BC5F25E-1BDA-49A4-B2D4-692DBBD92B87}">
      <dgm:prSet/>
      <dgm:spPr/>
      <dgm:t>
        <a:bodyPr/>
        <a:lstStyle/>
        <a:p>
          <a:endParaRPr lang="en-US"/>
        </a:p>
      </dgm:t>
    </dgm:pt>
    <dgm:pt modelId="{AECABE28-E646-45E2-B4D8-D49663F317DA}" type="sibTrans" cxnId="{4BC5F25E-1BDA-49A4-B2D4-692DBBD92B87}">
      <dgm:prSet/>
      <dgm:spPr/>
      <dgm:t>
        <a:bodyPr/>
        <a:lstStyle/>
        <a:p>
          <a:endParaRPr lang="en-US"/>
        </a:p>
      </dgm:t>
    </dgm:pt>
    <dgm:pt modelId="{59F6CFE3-27A0-419E-B209-92037D13D77D}">
      <dgm:prSet/>
      <dgm:spPr/>
      <dgm:t>
        <a:bodyPr/>
        <a:lstStyle/>
        <a:p>
          <a:r>
            <a:rPr lang="en-US" dirty="0">
              <a:latin typeface="Avenir Next LT Pro Light" panose="02020404030301010803"/>
            </a:rPr>
            <a:t>Indigenous</a:t>
          </a:r>
          <a:r>
            <a:rPr lang="en-US" dirty="0"/>
            <a:t> Peoples' Day. </a:t>
          </a:r>
        </a:p>
      </dgm:t>
    </dgm:pt>
    <dgm:pt modelId="{25A6BFB5-B455-41DB-A05B-0EFE6C21EDF5}" type="parTrans" cxnId="{768F814E-D275-4FE5-B79B-3653F717DF60}">
      <dgm:prSet/>
      <dgm:spPr/>
      <dgm:t>
        <a:bodyPr/>
        <a:lstStyle/>
        <a:p>
          <a:endParaRPr lang="en-US"/>
        </a:p>
      </dgm:t>
    </dgm:pt>
    <dgm:pt modelId="{7C81D5C3-1C27-4D59-BFDE-BDFE7AC418D2}" type="sibTrans" cxnId="{768F814E-D275-4FE5-B79B-3653F717DF60}">
      <dgm:prSet/>
      <dgm:spPr/>
      <dgm:t>
        <a:bodyPr/>
        <a:lstStyle/>
        <a:p>
          <a:endParaRPr lang="en-US"/>
        </a:p>
      </dgm:t>
    </dgm:pt>
    <dgm:pt modelId="{7595EE90-1A42-4C3D-8510-336B01891600}">
      <dgm:prSet/>
      <dgm:spPr/>
      <dgm:t>
        <a:bodyPr/>
        <a:lstStyle/>
        <a:p>
          <a:r>
            <a:rPr lang="en-US" dirty="0"/>
            <a:t>Discuss</a:t>
          </a:r>
        </a:p>
      </dgm:t>
    </dgm:pt>
    <dgm:pt modelId="{C0F1BB01-F879-4BED-9313-832002BD0E87}" type="parTrans" cxnId="{06BC1377-72D9-4F43-B120-C8FCC0E8E55C}">
      <dgm:prSet/>
      <dgm:spPr/>
      <dgm:t>
        <a:bodyPr/>
        <a:lstStyle/>
        <a:p>
          <a:endParaRPr lang="en-US"/>
        </a:p>
      </dgm:t>
    </dgm:pt>
    <dgm:pt modelId="{E938867B-2A44-47A2-820B-5EC3E4A21600}" type="sibTrans" cxnId="{06BC1377-72D9-4F43-B120-C8FCC0E8E55C}">
      <dgm:prSet/>
      <dgm:spPr/>
      <dgm:t>
        <a:bodyPr/>
        <a:lstStyle/>
        <a:p>
          <a:endParaRPr lang="en-US"/>
        </a:p>
      </dgm:t>
    </dgm:pt>
    <dgm:pt modelId="{8BC6A614-FC91-4384-93D9-633B2AB42AA4}">
      <dgm:prSet/>
      <dgm:spPr/>
      <dgm:t>
        <a:bodyPr/>
        <a:lstStyle/>
        <a:p>
          <a:r>
            <a:rPr lang="en-US" dirty="0">
              <a:latin typeface="Avenir Next LT Pro Light" panose="02020404030301010803"/>
            </a:rPr>
            <a:t>the</a:t>
          </a:r>
          <a:r>
            <a:rPr lang="en-US" dirty="0"/>
            <a:t> significance of Indigenous Peoples' Day. </a:t>
          </a:r>
        </a:p>
      </dgm:t>
    </dgm:pt>
    <dgm:pt modelId="{9CB2FFC6-F9A5-47EB-9B6F-FEB9ED062BBB}" type="parTrans" cxnId="{D81D8BD4-344E-4E09-9C83-9C5737A52814}">
      <dgm:prSet/>
      <dgm:spPr/>
      <dgm:t>
        <a:bodyPr/>
        <a:lstStyle/>
        <a:p>
          <a:endParaRPr lang="en-US"/>
        </a:p>
      </dgm:t>
    </dgm:pt>
    <dgm:pt modelId="{ADCE3775-CC90-40C5-A580-7653E2B58586}" type="sibTrans" cxnId="{D81D8BD4-344E-4E09-9C83-9C5737A52814}">
      <dgm:prSet/>
      <dgm:spPr/>
      <dgm:t>
        <a:bodyPr/>
        <a:lstStyle/>
        <a:p>
          <a:endParaRPr lang="en-US"/>
        </a:p>
      </dgm:t>
    </dgm:pt>
    <dgm:pt modelId="{762FEC86-C3B8-412B-A8C4-462DC20883F3}">
      <dgm:prSet/>
      <dgm:spPr/>
      <dgm:t>
        <a:bodyPr/>
        <a:lstStyle/>
        <a:p>
          <a:r>
            <a:rPr lang="en-US" dirty="0"/>
            <a:t>Reflect on</a:t>
          </a:r>
        </a:p>
      </dgm:t>
    </dgm:pt>
    <dgm:pt modelId="{3624920C-E32E-4925-BDA3-DE88604D422E}" type="parTrans" cxnId="{147EF920-5A17-4A7A-956B-34C6C7A44636}">
      <dgm:prSet/>
      <dgm:spPr/>
      <dgm:t>
        <a:bodyPr/>
        <a:lstStyle/>
        <a:p>
          <a:endParaRPr lang="en-US"/>
        </a:p>
      </dgm:t>
    </dgm:pt>
    <dgm:pt modelId="{55599872-D63C-4CB3-85B9-8F95498B618A}" type="sibTrans" cxnId="{147EF920-5A17-4A7A-956B-34C6C7A44636}">
      <dgm:prSet/>
      <dgm:spPr/>
      <dgm:t>
        <a:bodyPr/>
        <a:lstStyle/>
        <a:p>
          <a:endParaRPr lang="en-US"/>
        </a:p>
      </dgm:t>
    </dgm:pt>
    <dgm:pt modelId="{685120AA-EB77-4DC3-9163-5840454403DF}">
      <dgm:prSet/>
      <dgm:spPr/>
      <dgm:t>
        <a:bodyPr/>
        <a:lstStyle/>
        <a:p>
          <a:r>
            <a:rPr lang="en-US" dirty="0"/>
            <a:t>Changing Columbus Day to Indigenous People’s Day</a:t>
          </a:r>
        </a:p>
      </dgm:t>
    </dgm:pt>
    <dgm:pt modelId="{31573491-3422-4604-AD70-14CEB973F3AA}" type="parTrans" cxnId="{7E1117F7-8ECB-4001-ACCC-E5B4267542F7}">
      <dgm:prSet/>
      <dgm:spPr/>
      <dgm:t>
        <a:bodyPr/>
        <a:lstStyle/>
        <a:p>
          <a:endParaRPr lang="en-US"/>
        </a:p>
      </dgm:t>
    </dgm:pt>
    <dgm:pt modelId="{19C2D7B4-458E-48A8-A3B6-5CCF1E75C359}" type="sibTrans" cxnId="{7E1117F7-8ECB-4001-ACCC-E5B4267542F7}">
      <dgm:prSet/>
      <dgm:spPr/>
      <dgm:t>
        <a:bodyPr/>
        <a:lstStyle/>
        <a:p>
          <a:endParaRPr lang="en-US"/>
        </a:p>
      </dgm:t>
    </dgm:pt>
    <dgm:pt modelId="{04F12169-260A-4ECA-9114-AF3DC9BBBF54}" type="pres">
      <dgm:prSet presAssocID="{9FFE75F8-EC22-4400-B928-ADF55B085EC5}" presName="Name0" presStyleCnt="0">
        <dgm:presLayoutVars>
          <dgm:dir/>
          <dgm:animLvl val="lvl"/>
          <dgm:resizeHandles val="exact"/>
        </dgm:presLayoutVars>
      </dgm:prSet>
      <dgm:spPr/>
    </dgm:pt>
    <dgm:pt modelId="{A5A2A6AF-753C-4C6E-ACE8-2DB888995527}" type="pres">
      <dgm:prSet presAssocID="{908AA1F0-4FA2-4CF4-B246-A672D7C6F5EA}" presName="linNode" presStyleCnt="0"/>
      <dgm:spPr/>
    </dgm:pt>
    <dgm:pt modelId="{68A0B48C-2F56-44B2-BAC2-A672BD8493BF}" type="pres">
      <dgm:prSet presAssocID="{908AA1F0-4FA2-4CF4-B246-A672D7C6F5EA}" presName="parentText" presStyleLbl="solidFgAcc1" presStyleIdx="0" presStyleCnt="3">
        <dgm:presLayoutVars>
          <dgm:chMax val="1"/>
          <dgm:bulletEnabled/>
        </dgm:presLayoutVars>
      </dgm:prSet>
      <dgm:spPr/>
    </dgm:pt>
    <dgm:pt modelId="{E82DB8F7-C645-4EE8-A133-9131D4688413}" type="pres">
      <dgm:prSet presAssocID="{908AA1F0-4FA2-4CF4-B246-A672D7C6F5EA}" presName="descendantText" presStyleLbl="alignNode1" presStyleIdx="0" presStyleCnt="3">
        <dgm:presLayoutVars>
          <dgm:bulletEnabled/>
        </dgm:presLayoutVars>
      </dgm:prSet>
      <dgm:spPr/>
    </dgm:pt>
    <dgm:pt modelId="{FAAAA624-6299-463B-BF70-2118F04A0646}" type="pres">
      <dgm:prSet presAssocID="{AECABE28-E646-45E2-B4D8-D49663F317DA}" presName="sp" presStyleCnt="0"/>
      <dgm:spPr/>
    </dgm:pt>
    <dgm:pt modelId="{3D30FBFB-506D-4D12-99FF-3EF0884C4D08}" type="pres">
      <dgm:prSet presAssocID="{7595EE90-1A42-4C3D-8510-336B01891600}" presName="linNode" presStyleCnt="0"/>
      <dgm:spPr/>
    </dgm:pt>
    <dgm:pt modelId="{E1E7FA11-193E-4CAE-8B11-8E2FD4E97E53}" type="pres">
      <dgm:prSet presAssocID="{7595EE90-1A42-4C3D-8510-336B01891600}" presName="parentText" presStyleLbl="solidFgAcc1" presStyleIdx="1" presStyleCnt="3">
        <dgm:presLayoutVars>
          <dgm:chMax val="1"/>
          <dgm:bulletEnabled/>
        </dgm:presLayoutVars>
      </dgm:prSet>
      <dgm:spPr/>
    </dgm:pt>
    <dgm:pt modelId="{9EEE75B0-011F-4ED5-A7BF-F5C4D4F3141D}" type="pres">
      <dgm:prSet presAssocID="{7595EE90-1A42-4C3D-8510-336B01891600}" presName="descendantText" presStyleLbl="alignNode1" presStyleIdx="1" presStyleCnt="3">
        <dgm:presLayoutVars>
          <dgm:bulletEnabled/>
        </dgm:presLayoutVars>
      </dgm:prSet>
      <dgm:spPr/>
    </dgm:pt>
    <dgm:pt modelId="{6F4F429B-EDCC-48FA-8A38-1D7AA23991E8}" type="pres">
      <dgm:prSet presAssocID="{E938867B-2A44-47A2-820B-5EC3E4A21600}" presName="sp" presStyleCnt="0"/>
      <dgm:spPr/>
    </dgm:pt>
    <dgm:pt modelId="{BF8614E8-C860-41F8-A7A6-689FCF3B64CE}" type="pres">
      <dgm:prSet presAssocID="{762FEC86-C3B8-412B-A8C4-462DC20883F3}" presName="linNode" presStyleCnt="0"/>
      <dgm:spPr/>
    </dgm:pt>
    <dgm:pt modelId="{BD7DA7B0-E8E9-490E-8320-99AB98EE8309}" type="pres">
      <dgm:prSet presAssocID="{762FEC86-C3B8-412B-A8C4-462DC20883F3}" presName="parentText" presStyleLbl="solidFgAcc1" presStyleIdx="2" presStyleCnt="3">
        <dgm:presLayoutVars>
          <dgm:chMax val="1"/>
          <dgm:bulletEnabled/>
        </dgm:presLayoutVars>
      </dgm:prSet>
      <dgm:spPr/>
    </dgm:pt>
    <dgm:pt modelId="{74F738A5-A08A-42D7-8D12-C84A2627A1BA}" type="pres">
      <dgm:prSet presAssocID="{762FEC86-C3B8-412B-A8C4-462DC20883F3}" presName="descendantText" presStyleLbl="alignNode1" presStyleIdx="2" presStyleCnt="3">
        <dgm:presLayoutVars>
          <dgm:bulletEnabled/>
        </dgm:presLayoutVars>
      </dgm:prSet>
      <dgm:spPr/>
    </dgm:pt>
  </dgm:ptLst>
  <dgm:cxnLst>
    <dgm:cxn modelId="{463C6914-361D-4DCB-836C-193F52C0C00B}" type="presOf" srcId="{7595EE90-1A42-4C3D-8510-336B01891600}" destId="{E1E7FA11-193E-4CAE-8B11-8E2FD4E97E53}" srcOrd="0" destOrd="0" presId="urn:microsoft.com/office/officeart/2016/7/layout/VerticalHollowActionList"/>
    <dgm:cxn modelId="{147EF920-5A17-4A7A-956B-34C6C7A44636}" srcId="{9FFE75F8-EC22-4400-B928-ADF55B085EC5}" destId="{762FEC86-C3B8-412B-A8C4-462DC20883F3}" srcOrd="2" destOrd="0" parTransId="{3624920C-E32E-4925-BDA3-DE88604D422E}" sibTransId="{55599872-D63C-4CB3-85B9-8F95498B618A}"/>
    <dgm:cxn modelId="{C4CAA65C-44F7-420E-9609-06BFE7104593}" type="presOf" srcId="{762FEC86-C3B8-412B-A8C4-462DC20883F3}" destId="{BD7DA7B0-E8E9-490E-8320-99AB98EE8309}" srcOrd="0" destOrd="0" presId="urn:microsoft.com/office/officeart/2016/7/layout/VerticalHollowActionList"/>
    <dgm:cxn modelId="{4BC5F25E-1BDA-49A4-B2D4-692DBBD92B87}" srcId="{9FFE75F8-EC22-4400-B928-ADF55B085EC5}" destId="{908AA1F0-4FA2-4CF4-B246-A672D7C6F5EA}" srcOrd="0" destOrd="0" parTransId="{DF6BEC35-E9E2-4E55-A65A-74DAB1322AF5}" sibTransId="{AECABE28-E646-45E2-B4D8-D49663F317DA}"/>
    <dgm:cxn modelId="{7D681441-56D4-48E5-ABCE-9A393D2D2A00}" type="presOf" srcId="{8BC6A614-FC91-4384-93D9-633B2AB42AA4}" destId="{9EEE75B0-011F-4ED5-A7BF-F5C4D4F3141D}" srcOrd="0" destOrd="0" presId="urn:microsoft.com/office/officeart/2016/7/layout/VerticalHollowActionList"/>
    <dgm:cxn modelId="{768F814E-D275-4FE5-B79B-3653F717DF60}" srcId="{908AA1F0-4FA2-4CF4-B246-A672D7C6F5EA}" destId="{59F6CFE3-27A0-419E-B209-92037D13D77D}" srcOrd="0" destOrd="0" parTransId="{25A6BFB5-B455-41DB-A05B-0EFE6C21EDF5}" sibTransId="{7C81D5C3-1C27-4D59-BFDE-BDFE7AC418D2}"/>
    <dgm:cxn modelId="{06BC1377-72D9-4F43-B120-C8FCC0E8E55C}" srcId="{9FFE75F8-EC22-4400-B928-ADF55B085EC5}" destId="{7595EE90-1A42-4C3D-8510-336B01891600}" srcOrd="1" destOrd="0" parTransId="{C0F1BB01-F879-4BED-9313-832002BD0E87}" sibTransId="{E938867B-2A44-47A2-820B-5EC3E4A21600}"/>
    <dgm:cxn modelId="{11E07793-5586-438F-869D-68056F9A6E7D}" type="presOf" srcId="{908AA1F0-4FA2-4CF4-B246-A672D7C6F5EA}" destId="{68A0B48C-2F56-44B2-BAC2-A672BD8493BF}" srcOrd="0" destOrd="0" presId="urn:microsoft.com/office/officeart/2016/7/layout/VerticalHollowActionList"/>
    <dgm:cxn modelId="{B0A29DC0-7E8D-42F6-9918-8558AF4D97B2}" type="presOf" srcId="{59F6CFE3-27A0-419E-B209-92037D13D77D}" destId="{E82DB8F7-C645-4EE8-A133-9131D4688413}" srcOrd="0" destOrd="0" presId="urn:microsoft.com/office/officeart/2016/7/layout/VerticalHollowActionList"/>
    <dgm:cxn modelId="{E0BA64D0-A25F-47BD-83FA-1D53C117BF71}" type="presOf" srcId="{685120AA-EB77-4DC3-9163-5840454403DF}" destId="{74F738A5-A08A-42D7-8D12-C84A2627A1BA}" srcOrd="0" destOrd="0" presId="urn:microsoft.com/office/officeart/2016/7/layout/VerticalHollowActionList"/>
    <dgm:cxn modelId="{D81D8BD4-344E-4E09-9C83-9C5737A52814}" srcId="{7595EE90-1A42-4C3D-8510-336B01891600}" destId="{8BC6A614-FC91-4384-93D9-633B2AB42AA4}" srcOrd="0" destOrd="0" parTransId="{9CB2FFC6-F9A5-47EB-9B6F-FEB9ED062BBB}" sibTransId="{ADCE3775-CC90-40C5-A580-7653E2B58586}"/>
    <dgm:cxn modelId="{7E1117F7-8ECB-4001-ACCC-E5B4267542F7}" srcId="{762FEC86-C3B8-412B-A8C4-462DC20883F3}" destId="{685120AA-EB77-4DC3-9163-5840454403DF}" srcOrd="0" destOrd="0" parTransId="{31573491-3422-4604-AD70-14CEB973F3AA}" sibTransId="{19C2D7B4-458E-48A8-A3B6-5CCF1E75C359}"/>
    <dgm:cxn modelId="{64964EFB-BDB1-4BAF-90DB-5435F297286E}" type="presOf" srcId="{9FFE75F8-EC22-4400-B928-ADF55B085EC5}" destId="{04F12169-260A-4ECA-9114-AF3DC9BBBF54}" srcOrd="0" destOrd="0" presId="urn:microsoft.com/office/officeart/2016/7/layout/VerticalHollowActionList"/>
    <dgm:cxn modelId="{2965AED4-0FF5-4FA4-874C-0803C5161D44}" type="presParOf" srcId="{04F12169-260A-4ECA-9114-AF3DC9BBBF54}" destId="{A5A2A6AF-753C-4C6E-ACE8-2DB888995527}" srcOrd="0" destOrd="0" presId="urn:microsoft.com/office/officeart/2016/7/layout/VerticalHollowActionList"/>
    <dgm:cxn modelId="{81FABEBA-A667-4BE1-9DCD-8CF165FFE5A3}" type="presParOf" srcId="{A5A2A6AF-753C-4C6E-ACE8-2DB888995527}" destId="{68A0B48C-2F56-44B2-BAC2-A672BD8493BF}" srcOrd="0" destOrd="0" presId="urn:microsoft.com/office/officeart/2016/7/layout/VerticalHollowActionList"/>
    <dgm:cxn modelId="{C490D3F7-8D78-40D8-8380-48FE491358F6}" type="presParOf" srcId="{A5A2A6AF-753C-4C6E-ACE8-2DB888995527}" destId="{E82DB8F7-C645-4EE8-A133-9131D4688413}" srcOrd="1" destOrd="0" presId="urn:microsoft.com/office/officeart/2016/7/layout/VerticalHollowActionList"/>
    <dgm:cxn modelId="{63947FB6-F3C2-4ED0-B23A-193C35F12755}" type="presParOf" srcId="{04F12169-260A-4ECA-9114-AF3DC9BBBF54}" destId="{FAAAA624-6299-463B-BF70-2118F04A0646}" srcOrd="1" destOrd="0" presId="urn:microsoft.com/office/officeart/2016/7/layout/VerticalHollowActionList"/>
    <dgm:cxn modelId="{5010EC91-D0F3-4B0B-9AEF-E9C5B9DE20E0}" type="presParOf" srcId="{04F12169-260A-4ECA-9114-AF3DC9BBBF54}" destId="{3D30FBFB-506D-4D12-99FF-3EF0884C4D08}" srcOrd="2" destOrd="0" presId="urn:microsoft.com/office/officeart/2016/7/layout/VerticalHollowActionList"/>
    <dgm:cxn modelId="{288A4937-2566-4625-8458-C640AF75A5F8}" type="presParOf" srcId="{3D30FBFB-506D-4D12-99FF-3EF0884C4D08}" destId="{E1E7FA11-193E-4CAE-8B11-8E2FD4E97E53}" srcOrd="0" destOrd="0" presId="urn:microsoft.com/office/officeart/2016/7/layout/VerticalHollowActionList"/>
    <dgm:cxn modelId="{92DC2A97-6B38-4827-9296-22B4CFDCF89C}" type="presParOf" srcId="{3D30FBFB-506D-4D12-99FF-3EF0884C4D08}" destId="{9EEE75B0-011F-4ED5-A7BF-F5C4D4F3141D}" srcOrd="1" destOrd="0" presId="urn:microsoft.com/office/officeart/2016/7/layout/VerticalHollowActionList"/>
    <dgm:cxn modelId="{8C55CDBC-A5EA-41AB-AECC-27F1D6DFDFC8}" type="presParOf" srcId="{04F12169-260A-4ECA-9114-AF3DC9BBBF54}" destId="{6F4F429B-EDCC-48FA-8A38-1D7AA23991E8}" srcOrd="3" destOrd="0" presId="urn:microsoft.com/office/officeart/2016/7/layout/VerticalHollowActionList"/>
    <dgm:cxn modelId="{87EF1308-CE2F-4C6C-B731-9520C555D5FE}" type="presParOf" srcId="{04F12169-260A-4ECA-9114-AF3DC9BBBF54}" destId="{BF8614E8-C860-41F8-A7A6-689FCF3B64CE}" srcOrd="4" destOrd="0" presId="urn:microsoft.com/office/officeart/2016/7/layout/VerticalHollowActionList"/>
    <dgm:cxn modelId="{8786C448-1984-4817-9011-5E99EC6D9D25}" type="presParOf" srcId="{BF8614E8-C860-41F8-A7A6-689FCF3B64CE}" destId="{BD7DA7B0-E8E9-490E-8320-99AB98EE8309}" srcOrd="0" destOrd="0" presId="urn:microsoft.com/office/officeart/2016/7/layout/VerticalHollowActionList"/>
    <dgm:cxn modelId="{C6045D6C-2AC8-4237-A415-6896BDE6EA8B}" type="presParOf" srcId="{BF8614E8-C860-41F8-A7A6-689FCF3B64CE}" destId="{74F738A5-A08A-42D7-8D12-C84A2627A1BA}"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A34180-3407-49CB-B6D1-A822299345A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73245F-E2D5-4FCD-B438-2BE610B1CE7A}">
      <dgm:prSet/>
      <dgm:spPr/>
      <dgm:t>
        <a:bodyPr/>
        <a:lstStyle/>
        <a:p>
          <a:pPr>
            <a:lnSpc>
              <a:spcPct val="100000"/>
            </a:lnSpc>
          </a:pPr>
          <a:r>
            <a:rPr lang="en-US"/>
            <a:t>Soup</a:t>
          </a:r>
          <a:endParaRPr lang="en-US" b="0" i="0" u="none" strike="noStrike" cap="none" baseline="0" noProof="0">
            <a:solidFill>
              <a:srgbClr val="010000"/>
            </a:solidFill>
            <a:latin typeface="Avenir Next LT Pro Light"/>
          </a:endParaRPr>
        </a:p>
      </dgm:t>
    </dgm:pt>
    <dgm:pt modelId="{E4AC2955-F5A9-4BD3-B91B-20097CC86073}" type="parTrans" cxnId="{39C41C22-9ECB-4D43-BB78-E1A1939F3A29}">
      <dgm:prSet/>
      <dgm:spPr/>
      <dgm:t>
        <a:bodyPr/>
        <a:lstStyle/>
        <a:p>
          <a:endParaRPr lang="en-US"/>
        </a:p>
      </dgm:t>
    </dgm:pt>
    <dgm:pt modelId="{BE87984D-C9BB-4640-93C8-8FE72FA71C07}" type="sibTrans" cxnId="{39C41C22-9ECB-4D43-BB78-E1A1939F3A29}">
      <dgm:prSet/>
      <dgm:spPr/>
      <dgm:t>
        <a:bodyPr/>
        <a:lstStyle/>
        <a:p>
          <a:endParaRPr lang="en-US"/>
        </a:p>
      </dgm:t>
    </dgm:pt>
    <dgm:pt modelId="{04DD15FA-B8DD-4FA1-925C-AC0E6FF7121F}">
      <dgm:prSet/>
      <dgm:spPr/>
      <dgm:t>
        <a:bodyPr/>
        <a:lstStyle/>
        <a:p>
          <a:pPr>
            <a:lnSpc>
              <a:spcPct val="100000"/>
            </a:lnSpc>
          </a:pPr>
          <a:r>
            <a:rPr lang="en-US">
              <a:latin typeface="Avenir Next LT Pro Light" panose="02020404030301010803"/>
            </a:rPr>
            <a:t>Sandwich</a:t>
          </a:r>
          <a:endParaRPr lang="en-US"/>
        </a:p>
      </dgm:t>
    </dgm:pt>
    <dgm:pt modelId="{1A3ED50B-2ABE-4E3C-87C5-6873A4336E75}" type="parTrans" cxnId="{A43C1A84-9B28-428E-89C4-63353099AB92}">
      <dgm:prSet/>
      <dgm:spPr/>
      <dgm:t>
        <a:bodyPr/>
        <a:lstStyle/>
        <a:p>
          <a:endParaRPr lang="en-US"/>
        </a:p>
      </dgm:t>
    </dgm:pt>
    <dgm:pt modelId="{336E300F-7751-4FE7-AE69-BC8B209BD260}" type="sibTrans" cxnId="{A43C1A84-9B28-428E-89C4-63353099AB92}">
      <dgm:prSet/>
      <dgm:spPr/>
      <dgm:t>
        <a:bodyPr/>
        <a:lstStyle/>
        <a:p>
          <a:endParaRPr lang="en-US"/>
        </a:p>
      </dgm:t>
    </dgm:pt>
    <dgm:pt modelId="{2FBA2023-59F1-4839-8C84-992562734BD6}" type="pres">
      <dgm:prSet presAssocID="{CDA34180-3407-49CB-B6D1-A822299345AB}" presName="root" presStyleCnt="0">
        <dgm:presLayoutVars>
          <dgm:dir/>
          <dgm:resizeHandles val="exact"/>
        </dgm:presLayoutVars>
      </dgm:prSet>
      <dgm:spPr/>
    </dgm:pt>
    <dgm:pt modelId="{7A3A49B7-F760-4EDE-8518-7EACE3929861}" type="pres">
      <dgm:prSet presAssocID="{9973245F-E2D5-4FCD-B438-2BE610B1CE7A}" presName="compNode" presStyleCnt="0"/>
      <dgm:spPr/>
    </dgm:pt>
    <dgm:pt modelId="{216920D6-923D-4BD5-86BD-E05EBACED502}" type="pres">
      <dgm:prSet presAssocID="{9973245F-E2D5-4FCD-B438-2BE610B1CE7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wl"/>
        </a:ext>
      </dgm:extLst>
    </dgm:pt>
    <dgm:pt modelId="{8CD7D483-D4E6-4976-912A-586201A79590}" type="pres">
      <dgm:prSet presAssocID="{9973245F-E2D5-4FCD-B438-2BE610B1CE7A}" presName="spaceRect" presStyleCnt="0"/>
      <dgm:spPr/>
    </dgm:pt>
    <dgm:pt modelId="{FD545581-17C1-40DE-88A7-48D68AFB07B9}" type="pres">
      <dgm:prSet presAssocID="{9973245F-E2D5-4FCD-B438-2BE610B1CE7A}" presName="textRect" presStyleLbl="revTx" presStyleIdx="0" presStyleCnt="2">
        <dgm:presLayoutVars>
          <dgm:chMax val="1"/>
          <dgm:chPref val="1"/>
        </dgm:presLayoutVars>
      </dgm:prSet>
      <dgm:spPr/>
    </dgm:pt>
    <dgm:pt modelId="{18D90F09-486A-4360-8FD6-5A23FC6CDEE9}" type="pres">
      <dgm:prSet presAssocID="{BE87984D-C9BB-4640-93C8-8FE72FA71C07}" presName="sibTrans" presStyleCnt="0"/>
      <dgm:spPr/>
    </dgm:pt>
    <dgm:pt modelId="{207CBF04-78EC-4B57-A6C2-402B62C59101}" type="pres">
      <dgm:prSet presAssocID="{04DD15FA-B8DD-4FA1-925C-AC0E6FF7121F}" presName="compNode" presStyleCnt="0"/>
      <dgm:spPr/>
    </dgm:pt>
    <dgm:pt modelId="{C5048367-E65E-4C34-9EDA-A334EADBC379}" type="pres">
      <dgm:prSet presAssocID="{04DD15FA-B8DD-4FA1-925C-AC0E6FF7121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rger and Drink"/>
        </a:ext>
      </dgm:extLst>
    </dgm:pt>
    <dgm:pt modelId="{EFE65AD8-0CEA-4CDF-80FA-A068EC9C78B4}" type="pres">
      <dgm:prSet presAssocID="{04DD15FA-B8DD-4FA1-925C-AC0E6FF7121F}" presName="spaceRect" presStyleCnt="0"/>
      <dgm:spPr/>
    </dgm:pt>
    <dgm:pt modelId="{929188EC-08E5-4681-8291-A80475F8FBAE}" type="pres">
      <dgm:prSet presAssocID="{04DD15FA-B8DD-4FA1-925C-AC0E6FF7121F}" presName="textRect" presStyleLbl="revTx" presStyleIdx="1" presStyleCnt="2">
        <dgm:presLayoutVars>
          <dgm:chMax val="1"/>
          <dgm:chPref val="1"/>
        </dgm:presLayoutVars>
      </dgm:prSet>
      <dgm:spPr/>
    </dgm:pt>
  </dgm:ptLst>
  <dgm:cxnLst>
    <dgm:cxn modelId="{D31F9112-D002-4CB6-B5AD-E5AED11EE0CC}" type="presOf" srcId="{CDA34180-3407-49CB-B6D1-A822299345AB}" destId="{2FBA2023-59F1-4839-8C84-992562734BD6}" srcOrd="0" destOrd="0" presId="urn:microsoft.com/office/officeart/2018/2/layout/IconLabelList"/>
    <dgm:cxn modelId="{39C41C22-9ECB-4D43-BB78-E1A1939F3A29}" srcId="{CDA34180-3407-49CB-B6D1-A822299345AB}" destId="{9973245F-E2D5-4FCD-B438-2BE610B1CE7A}" srcOrd="0" destOrd="0" parTransId="{E4AC2955-F5A9-4BD3-B91B-20097CC86073}" sibTransId="{BE87984D-C9BB-4640-93C8-8FE72FA71C07}"/>
    <dgm:cxn modelId="{A5A3E440-2274-49A4-AA94-E6DA45A4332B}" type="presOf" srcId="{04DD15FA-B8DD-4FA1-925C-AC0E6FF7121F}" destId="{929188EC-08E5-4681-8291-A80475F8FBAE}" srcOrd="0" destOrd="0" presId="urn:microsoft.com/office/officeart/2018/2/layout/IconLabelList"/>
    <dgm:cxn modelId="{A43C1A84-9B28-428E-89C4-63353099AB92}" srcId="{CDA34180-3407-49CB-B6D1-A822299345AB}" destId="{04DD15FA-B8DD-4FA1-925C-AC0E6FF7121F}" srcOrd="1" destOrd="0" parTransId="{1A3ED50B-2ABE-4E3C-87C5-6873A4336E75}" sibTransId="{336E300F-7751-4FE7-AE69-BC8B209BD260}"/>
    <dgm:cxn modelId="{04ADF0CB-5708-4CFC-926F-4F889097EB58}" type="presOf" srcId="{9973245F-E2D5-4FCD-B438-2BE610B1CE7A}" destId="{FD545581-17C1-40DE-88A7-48D68AFB07B9}" srcOrd="0" destOrd="0" presId="urn:microsoft.com/office/officeart/2018/2/layout/IconLabelList"/>
    <dgm:cxn modelId="{5B3D85F3-DC7B-4094-B216-76098F63CEC6}" type="presParOf" srcId="{2FBA2023-59F1-4839-8C84-992562734BD6}" destId="{7A3A49B7-F760-4EDE-8518-7EACE3929861}" srcOrd="0" destOrd="0" presId="urn:microsoft.com/office/officeart/2018/2/layout/IconLabelList"/>
    <dgm:cxn modelId="{9801D84F-B339-489B-AA37-BA3FAB7994FE}" type="presParOf" srcId="{7A3A49B7-F760-4EDE-8518-7EACE3929861}" destId="{216920D6-923D-4BD5-86BD-E05EBACED502}" srcOrd="0" destOrd="0" presId="urn:microsoft.com/office/officeart/2018/2/layout/IconLabelList"/>
    <dgm:cxn modelId="{EA3543E7-41C3-4266-B225-F6520D3CCBD5}" type="presParOf" srcId="{7A3A49B7-F760-4EDE-8518-7EACE3929861}" destId="{8CD7D483-D4E6-4976-912A-586201A79590}" srcOrd="1" destOrd="0" presId="urn:microsoft.com/office/officeart/2018/2/layout/IconLabelList"/>
    <dgm:cxn modelId="{1E26E709-5321-4661-A37E-65F7A8991C57}" type="presParOf" srcId="{7A3A49B7-F760-4EDE-8518-7EACE3929861}" destId="{FD545581-17C1-40DE-88A7-48D68AFB07B9}" srcOrd="2" destOrd="0" presId="urn:microsoft.com/office/officeart/2018/2/layout/IconLabelList"/>
    <dgm:cxn modelId="{2ACE68DF-C62A-4F6F-A0E9-64C6C3151115}" type="presParOf" srcId="{2FBA2023-59F1-4839-8C84-992562734BD6}" destId="{18D90F09-486A-4360-8FD6-5A23FC6CDEE9}" srcOrd="1" destOrd="0" presId="urn:microsoft.com/office/officeart/2018/2/layout/IconLabelList"/>
    <dgm:cxn modelId="{E43D460E-F6A8-461F-B905-BDFC117907D4}" type="presParOf" srcId="{2FBA2023-59F1-4839-8C84-992562734BD6}" destId="{207CBF04-78EC-4B57-A6C2-402B62C59101}" srcOrd="2" destOrd="0" presId="urn:microsoft.com/office/officeart/2018/2/layout/IconLabelList"/>
    <dgm:cxn modelId="{0E64F017-675B-4329-BDF2-E8E350473ECB}" type="presParOf" srcId="{207CBF04-78EC-4B57-A6C2-402B62C59101}" destId="{C5048367-E65E-4C34-9EDA-A334EADBC379}" srcOrd="0" destOrd="0" presId="urn:microsoft.com/office/officeart/2018/2/layout/IconLabelList"/>
    <dgm:cxn modelId="{720EF5A3-118B-4180-83F2-310FDD166671}" type="presParOf" srcId="{207CBF04-78EC-4B57-A6C2-402B62C59101}" destId="{EFE65AD8-0CEA-4CDF-80FA-A068EC9C78B4}" srcOrd="1" destOrd="0" presId="urn:microsoft.com/office/officeart/2018/2/layout/IconLabelList"/>
    <dgm:cxn modelId="{2153F7C2-5A9A-4124-8893-4FEA41E9DF1D}" type="presParOf" srcId="{207CBF04-78EC-4B57-A6C2-402B62C59101}" destId="{929188EC-08E5-4681-8291-A80475F8FBA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BEC10-18BA-4ABD-A404-AC2FE10B6497}">
      <dsp:nvSpPr>
        <dsp:cNvPr id="0" name=""/>
        <dsp:cNvSpPr/>
      </dsp:nvSpPr>
      <dsp:spPr>
        <a:xfrm>
          <a:off x="1519199" y="29569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5CCE17-009B-4818-8801-E3A30B269801}">
      <dsp:nvSpPr>
        <dsp:cNvPr id="0" name=""/>
        <dsp:cNvSpPr/>
      </dsp:nvSpPr>
      <dsp:spPr>
        <a:xfrm>
          <a:off x="331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Book </a:t>
          </a:r>
        </a:p>
      </dsp:txBody>
      <dsp:txXfrm>
        <a:off x="331199" y="2709912"/>
        <a:ext cx="4320000" cy="720000"/>
      </dsp:txXfrm>
    </dsp:sp>
    <dsp:sp modelId="{E5689A21-4FF5-4709-894F-0C21F1421901}">
      <dsp:nvSpPr>
        <dsp:cNvPr id="0" name=""/>
        <dsp:cNvSpPr/>
      </dsp:nvSpPr>
      <dsp:spPr>
        <a:xfrm>
          <a:off x="6595199" y="29569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05C552-6627-4BD9-8322-44ED6A0D5B1A}">
      <dsp:nvSpPr>
        <dsp:cNvPr id="0" name=""/>
        <dsp:cNvSpPr/>
      </dsp:nvSpPr>
      <dsp:spPr>
        <a:xfrm>
          <a:off x="5407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Movie</a:t>
          </a:r>
        </a:p>
      </dsp:txBody>
      <dsp:txXfrm>
        <a:off x="5407199" y="2709912"/>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DB8F7-C645-4EE8-A133-9131D4688413}">
      <dsp:nvSpPr>
        <dsp:cNvPr id="0" name=""/>
        <dsp:cNvSpPr/>
      </dsp:nvSpPr>
      <dsp:spPr>
        <a:xfrm>
          <a:off x="1181236" y="1634"/>
          <a:ext cx="4724944" cy="167546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77" tIns="425568" rIns="91677" bIns="425568"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venir Next LT Pro Light" panose="02020404030301010803"/>
            </a:rPr>
            <a:t>Indigenous</a:t>
          </a:r>
          <a:r>
            <a:rPr lang="en-US" sz="2000" kern="1200" dirty="0"/>
            <a:t> Peoples' Day. </a:t>
          </a:r>
        </a:p>
      </dsp:txBody>
      <dsp:txXfrm>
        <a:off x="1181236" y="1634"/>
        <a:ext cx="4724944" cy="1675464"/>
      </dsp:txXfrm>
    </dsp:sp>
    <dsp:sp modelId="{68A0B48C-2F56-44B2-BAC2-A672BD8493BF}">
      <dsp:nvSpPr>
        <dsp:cNvPr id="0" name=""/>
        <dsp:cNvSpPr/>
      </dsp:nvSpPr>
      <dsp:spPr>
        <a:xfrm>
          <a:off x="0" y="1634"/>
          <a:ext cx="1181236" cy="1675464"/>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07" tIns="165499" rIns="62507" bIns="165499" numCol="1" spcCol="1270" anchor="ctr" anchorCtr="0">
          <a:noAutofit/>
        </a:bodyPr>
        <a:lstStyle/>
        <a:p>
          <a:pPr marL="0" lvl="0" indent="0" algn="ctr" defTabSz="1066800">
            <a:lnSpc>
              <a:spcPct val="90000"/>
            </a:lnSpc>
            <a:spcBef>
              <a:spcPct val="0"/>
            </a:spcBef>
            <a:spcAft>
              <a:spcPct val="35000"/>
            </a:spcAft>
            <a:buNone/>
          </a:pPr>
          <a:r>
            <a:rPr lang="en-US" sz="2400" kern="1200" dirty="0"/>
            <a:t>Learn about</a:t>
          </a:r>
        </a:p>
      </dsp:txBody>
      <dsp:txXfrm>
        <a:off x="0" y="1634"/>
        <a:ext cx="1181236" cy="1675464"/>
      </dsp:txXfrm>
    </dsp:sp>
    <dsp:sp modelId="{9EEE75B0-011F-4ED5-A7BF-F5C4D4F3141D}">
      <dsp:nvSpPr>
        <dsp:cNvPr id="0" name=""/>
        <dsp:cNvSpPr/>
      </dsp:nvSpPr>
      <dsp:spPr>
        <a:xfrm>
          <a:off x="1181236" y="1777626"/>
          <a:ext cx="4724944" cy="1675464"/>
        </a:xfrm>
        <a:prstGeom prst="rect">
          <a:avLst/>
        </a:prstGeom>
        <a:solidFill>
          <a:schemeClr val="accent5">
            <a:hueOff val="-4990872"/>
            <a:satOff val="-7727"/>
            <a:lumOff val="0"/>
            <a:alphaOff val="0"/>
          </a:schemeClr>
        </a:solidFill>
        <a:ln w="12700" cap="flat" cmpd="sng" algn="ctr">
          <a:solidFill>
            <a:schemeClr val="accent5">
              <a:hueOff val="-4990872"/>
              <a:satOff val="-7727"/>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77" tIns="425568" rIns="91677" bIns="425568"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venir Next LT Pro Light" panose="02020404030301010803"/>
            </a:rPr>
            <a:t>the</a:t>
          </a:r>
          <a:r>
            <a:rPr lang="en-US" sz="2000" kern="1200" dirty="0"/>
            <a:t> significance of Indigenous Peoples' Day. </a:t>
          </a:r>
        </a:p>
      </dsp:txBody>
      <dsp:txXfrm>
        <a:off x="1181236" y="1777626"/>
        <a:ext cx="4724944" cy="1675464"/>
      </dsp:txXfrm>
    </dsp:sp>
    <dsp:sp modelId="{E1E7FA11-193E-4CAE-8B11-8E2FD4E97E53}">
      <dsp:nvSpPr>
        <dsp:cNvPr id="0" name=""/>
        <dsp:cNvSpPr/>
      </dsp:nvSpPr>
      <dsp:spPr>
        <a:xfrm>
          <a:off x="0" y="1777626"/>
          <a:ext cx="1181236" cy="1675464"/>
        </a:xfrm>
        <a:prstGeom prst="rect">
          <a:avLst/>
        </a:prstGeom>
        <a:solidFill>
          <a:schemeClr val="lt1">
            <a:hueOff val="0"/>
            <a:satOff val="0"/>
            <a:lumOff val="0"/>
            <a:alphaOff val="0"/>
          </a:schemeClr>
        </a:solidFill>
        <a:ln w="12700" cap="flat" cmpd="sng" algn="ctr">
          <a:solidFill>
            <a:schemeClr val="accent5">
              <a:hueOff val="-4990872"/>
              <a:satOff val="-7727"/>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07" tIns="165499" rIns="62507" bIns="165499" numCol="1" spcCol="1270" anchor="ctr" anchorCtr="0">
          <a:noAutofit/>
        </a:bodyPr>
        <a:lstStyle/>
        <a:p>
          <a:pPr marL="0" lvl="0" indent="0" algn="ctr" defTabSz="1066800">
            <a:lnSpc>
              <a:spcPct val="90000"/>
            </a:lnSpc>
            <a:spcBef>
              <a:spcPct val="0"/>
            </a:spcBef>
            <a:spcAft>
              <a:spcPct val="35000"/>
            </a:spcAft>
            <a:buNone/>
          </a:pPr>
          <a:r>
            <a:rPr lang="en-US" sz="2400" kern="1200" dirty="0"/>
            <a:t>Discuss</a:t>
          </a:r>
        </a:p>
      </dsp:txBody>
      <dsp:txXfrm>
        <a:off x="0" y="1777626"/>
        <a:ext cx="1181236" cy="1675464"/>
      </dsp:txXfrm>
    </dsp:sp>
    <dsp:sp modelId="{74F738A5-A08A-42D7-8D12-C84A2627A1BA}">
      <dsp:nvSpPr>
        <dsp:cNvPr id="0" name=""/>
        <dsp:cNvSpPr/>
      </dsp:nvSpPr>
      <dsp:spPr>
        <a:xfrm>
          <a:off x="1181236" y="3553619"/>
          <a:ext cx="4724944" cy="1675464"/>
        </a:xfrm>
        <a:prstGeom prst="rect">
          <a:avLst/>
        </a:prstGeom>
        <a:solidFill>
          <a:schemeClr val="accent5">
            <a:hueOff val="-9981745"/>
            <a:satOff val="-15454"/>
            <a:lumOff val="0"/>
            <a:alphaOff val="0"/>
          </a:schemeClr>
        </a:solidFill>
        <a:ln w="1270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77" tIns="425568" rIns="91677" bIns="425568" numCol="1" spcCol="1270" anchor="ctr" anchorCtr="0">
          <a:noAutofit/>
        </a:bodyPr>
        <a:lstStyle/>
        <a:p>
          <a:pPr marL="0" lvl="0" indent="0" algn="l" defTabSz="889000">
            <a:lnSpc>
              <a:spcPct val="90000"/>
            </a:lnSpc>
            <a:spcBef>
              <a:spcPct val="0"/>
            </a:spcBef>
            <a:spcAft>
              <a:spcPct val="35000"/>
            </a:spcAft>
            <a:buNone/>
          </a:pPr>
          <a:r>
            <a:rPr lang="en-US" sz="2000" kern="1200" dirty="0"/>
            <a:t>Changing Columbus Day to Indigenous People’s Day</a:t>
          </a:r>
        </a:p>
      </dsp:txBody>
      <dsp:txXfrm>
        <a:off x="1181236" y="3553619"/>
        <a:ext cx="4724944" cy="1675464"/>
      </dsp:txXfrm>
    </dsp:sp>
    <dsp:sp modelId="{BD7DA7B0-E8E9-490E-8320-99AB98EE8309}">
      <dsp:nvSpPr>
        <dsp:cNvPr id="0" name=""/>
        <dsp:cNvSpPr/>
      </dsp:nvSpPr>
      <dsp:spPr>
        <a:xfrm>
          <a:off x="0" y="3553619"/>
          <a:ext cx="1181236" cy="1675464"/>
        </a:xfrm>
        <a:prstGeom prst="rect">
          <a:avLst/>
        </a:prstGeom>
        <a:solidFill>
          <a:schemeClr val="lt1">
            <a:hueOff val="0"/>
            <a:satOff val="0"/>
            <a:lumOff val="0"/>
            <a:alphaOff val="0"/>
          </a:schemeClr>
        </a:solidFill>
        <a:ln w="1270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07" tIns="165499" rIns="62507" bIns="165499" numCol="1" spcCol="1270" anchor="ctr" anchorCtr="0">
          <a:noAutofit/>
        </a:bodyPr>
        <a:lstStyle/>
        <a:p>
          <a:pPr marL="0" lvl="0" indent="0" algn="ctr" defTabSz="1066800">
            <a:lnSpc>
              <a:spcPct val="90000"/>
            </a:lnSpc>
            <a:spcBef>
              <a:spcPct val="0"/>
            </a:spcBef>
            <a:spcAft>
              <a:spcPct val="35000"/>
            </a:spcAft>
            <a:buNone/>
          </a:pPr>
          <a:r>
            <a:rPr lang="en-US" sz="2400" kern="1200" dirty="0"/>
            <a:t>Reflect on</a:t>
          </a:r>
        </a:p>
      </dsp:txBody>
      <dsp:txXfrm>
        <a:off x="0" y="3553619"/>
        <a:ext cx="1181236" cy="1675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920D6-923D-4BD5-86BD-E05EBACED502}">
      <dsp:nvSpPr>
        <dsp:cNvPr id="0" name=""/>
        <dsp:cNvSpPr/>
      </dsp:nvSpPr>
      <dsp:spPr>
        <a:xfrm>
          <a:off x="1519199" y="29569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545581-17C1-40DE-88A7-48D68AFB07B9}">
      <dsp:nvSpPr>
        <dsp:cNvPr id="0" name=""/>
        <dsp:cNvSpPr/>
      </dsp:nvSpPr>
      <dsp:spPr>
        <a:xfrm>
          <a:off x="331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Soup</a:t>
          </a:r>
          <a:endParaRPr lang="en-US" sz="4600" b="0" i="0" u="none" strike="noStrike" kern="1200" cap="none" baseline="0" noProof="0">
            <a:solidFill>
              <a:srgbClr val="010000"/>
            </a:solidFill>
            <a:latin typeface="Avenir Next LT Pro Light"/>
          </a:endParaRPr>
        </a:p>
      </dsp:txBody>
      <dsp:txXfrm>
        <a:off x="331199" y="2709912"/>
        <a:ext cx="4320000" cy="720000"/>
      </dsp:txXfrm>
    </dsp:sp>
    <dsp:sp modelId="{C5048367-E65E-4C34-9EDA-A334EADBC379}">
      <dsp:nvSpPr>
        <dsp:cNvPr id="0" name=""/>
        <dsp:cNvSpPr/>
      </dsp:nvSpPr>
      <dsp:spPr>
        <a:xfrm>
          <a:off x="6595199" y="29569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9188EC-08E5-4681-8291-A80475F8FBAE}">
      <dsp:nvSpPr>
        <dsp:cNvPr id="0" name=""/>
        <dsp:cNvSpPr/>
      </dsp:nvSpPr>
      <dsp:spPr>
        <a:xfrm>
          <a:off x="5407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latin typeface="Avenir Next LT Pro Light" panose="02020404030301010803"/>
            </a:rPr>
            <a:t>Sandwich</a:t>
          </a:r>
          <a:endParaRPr lang="en-US" sz="4600" kern="1200"/>
        </a:p>
      </dsp:txBody>
      <dsp:txXfrm>
        <a:off x="5407199" y="2709912"/>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6/28/2022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5JYZu9oCVj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participate in the warm up question. </a:t>
            </a:r>
          </a:p>
        </p:txBody>
      </p:sp>
      <p:sp>
        <p:nvSpPr>
          <p:cNvPr id="4" name="Slide Number Placeholder 3"/>
          <p:cNvSpPr>
            <a:spLocks noGrp="1"/>
          </p:cNvSpPr>
          <p:nvPr>
            <p:ph type="sldNum" sz="quarter" idx="5"/>
          </p:nvPr>
        </p:nvSpPr>
        <p:spPr/>
        <p:txBody>
          <a:bodyPr/>
          <a:lstStyle/>
          <a:p>
            <a:fld id="{86456DE3-4E01-4AFD-AD42-42312842ED89}" type="slidenum">
              <a:rPr lang="en-US" smtClean="0"/>
              <a:t>2</a:t>
            </a:fld>
            <a:endParaRPr lang="en-US" dirty="0"/>
          </a:p>
        </p:txBody>
      </p:sp>
    </p:spTree>
    <p:extLst>
      <p:ext uri="{BB962C8B-B14F-4D97-AF65-F5344CB8AC3E}">
        <p14:creationId xmlns:p14="http://schemas.microsoft.com/office/powerpoint/2010/main" val="44782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and invite the students to reflect.  If necessary, explain to the students that it is significant that world leaders sought to engage with Indigineous Peoples of Americas due the historic, systematic oppression of Indigenous Peoples by the Americas. </a:t>
            </a:r>
          </a:p>
        </p:txBody>
      </p:sp>
      <p:sp>
        <p:nvSpPr>
          <p:cNvPr id="4" name="Slide Number Placeholder 3"/>
          <p:cNvSpPr>
            <a:spLocks noGrp="1"/>
          </p:cNvSpPr>
          <p:nvPr>
            <p:ph type="sldNum" sz="quarter" idx="5"/>
          </p:nvPr>
        </p:nvSpPr>
        <p:spPr/>
        <p:txBody>
          <a:bodyPr/>
          <a:lstStyle/>
          <a:p>
            <a:fld id="{86456DE3-4E01-4AFD-AD42-42312842ED89}" type="slidenum">
              <a:rPr lang="en-US" smtClean="0"/>
              <a:t>12</a:t>
            </a:fld>
            <a:endParaRPr lang="en-US" dirty="0"/>
          </a:p>
        </p:txBody>
      </p:sp>
    </p:spTree>
    <p:extLst>
      <p:ext uri="{BB962C8B-B14F-4D97-AF65-F5344CB8AC3E}">
        <p14:creationId xmlns:p14="http://schemas.microsoft.com/office/powerpoint/2010/main" val="354430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t>
            </a:r>
          </a:p>
        </p:txBody>
      </p:sp>
      <p:sp>
        <p:nvSpPr>
          <p:cNvPr id="4" name="Slide Number Placeholder 3"/>
          <p:cNvSpPr>
            <a:spLocks noGrp="1"/>
          </p:cNvSpPr>
          <p:nvPr>
            <p:ph type="sldNum" sz="quarter" idx="5"/>
          </p:nvPr>
        </p:nvSpPr>
        <p:spPr/>
        <p:txBody>
          <a:bodyPr/>
          <a:lstStyle/>
          <a:p>
            <a:fld id="{86456DE3-4E01-4AFD-AD42-42312842ED89}" type="slidenum">
              <a:rPr lang="en-US" smtClean="0"/>
              <a:t>13</a:t>
            </a:fld>
            <a:endParaRPr lang="en-US" dirty="0"/>
          </a:p>
        </p:txBody>
      </p:sp>
    </p:spTree>
    <p:extLst>
      <p:ext uri="{BB962C8B-B14F-4D97-AF65-F5344CB8AC3E}">
        <p14:creationId xmlns:p14="http://schemas.microsoft.com/office/powerpoint/2010/main" val="257364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t>
            </a:r>
          </a:p>
        </p:txBody>
      </p:sp>
      <p:sp>
        <p:nvSpPr>
          <p:cNvPr id="4" name="Slide Number Placeholder 3"/>
          <p:cNvSpPr>
            <a:spLocks noGrp="1"/>
          </p:cNvSpPr>
          <p:nvPr>
            <p:ph type="sldNum" sz="quarter" idx="5"/>
          </p:nvPr>
        </p:nvSpPr>
        <p:spPr/>
        <p:txBody>
          <a:bodyPr/>
          <a:lstStyle/>
          <a:p>
            <a:fld id="{86456DE3-4E01-4AFD-AD42-42312842ED89}" type="slidenum">
              <a:rPr lang="en-US" smtClean="0"/>
              <a:t>14</a:t>
            </a:fld>
            <a:endParaRPr lang="en-US" dirty="0"/>
          </a:p>
        </p:txBody>
      </p:sp>
    </p:spTree>
    <p:extLst>
      <p:ext uri="{BB962C8B-B14F-4D97-AF65-F5344CB8AC3E}">
        <p14:creationId xmlns:p14="http://schemas.microsoft.com/office/powerpoint/2010/main" val="3161222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Play the video for the students. 2:28</a:t>
            </a:r>
          </a:p>
          <a:p>
            <a:r>
              <a:rPr lang="en-US" dirty="0">
                <a:hlinkClick r:id="rId3"/>
              </a:rPr>
              <a:t>Sunrise Ceremony on Alcatraz Celebrating Indigenous Peoples Day - YouTube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6456DE3-4E01-4AFD-AD42-42312842ED89}" type="slidenum">
              <a:rPr lang="en-US" smtClean="0"/>
              <a:t>15</a:t>
            </a:fld>
            <a:endParaRPr lang="en-US" dirty="0"/>
          </a:p>
        </p:txBody>
      </p:sp>
    </p:spTree>
    <p:extLst>
      <p:ext uri="{BB962C8B-B14F-4D97-AF65-F5344CB8AC3E}">
        <p14:creationId xmlns:p14="http://schemas.microsoft.com/office/powerpoint/2010/main" val="255973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egnage in an activity wherein they discover whose land your school location is on.  Invite the students to click the links to learn more about each of the different groups. </a:t>
            </a:r>
          </a:p>
        </p:txBody>
      </p:sp>
      <p:sp>
        <p:nvSpPr>
          <p:cNvPr id="4" name="Slide Number Placeholder 3"/>
          <p:cNvSpPr>
            <a:spLocks noGrp="1"/>
          </p:cNvSpPr>
          <p:nvPr>
            <p:ph type="sldNum" sz="quarter" idx="5"/>
          </p:nvPr>
        </p:nvSpPr>
        <p:spPr/>
        <p:txBody>
          <a:bodyPr/>
          <a:lstStyle/>
          <a:p>
            <a:fld id="{86456DE3-4E01-4AFD-AD42-42312842ED89}" type="slidenum">
              <a:rPr lang="en-US" smtClean="0"/>
              <a:t>16</a:t>
            </a:fld>
            <a:endParaRPr lang="en-US" dirty="0"/>
          </a:p>
        </p:txBody>
      </p:sp>
    </p:spTree>
    <p:extLst>
      <p:ext uri="{BB962C8B-B14F-4D97-AF65-F5344CB8AC3E}">
        <p14:creationId xmlns:p14="http://schemas.microsoft.com/office/powerpoint/2010/main" val="2373113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t>
            </a:r>
          </a:p>
        </p:txBody>
      </p:sp>
      <p:sp>
        <p:nvSpPr>
          <p:cNvPr id="4" name="Slide Number Placeholder 3"/>
          <p:cNvSpPr>
            <a:spLocks noGrp="1"/>
          </p:cNvSpPr>
          <p:nvPr>
            <p:ph type="sldNum" sz="quarter" idx="5"/>
          </p:nvPr>
        </p:nvSpPr>
        <p:spPr/>
        <p:txBody>
          <a:bodyPr/>
          <a:lstStyle/>
          <a:p>
            <a:fld id="{86456DE3-4E01-4AFD-AD42-42312842ED89}" type="slidenum">
              <a:rPr lang="en-US" smtClean="0"/>
              <a:t>17</a:t>
            </a:fld>
            <a:endParaRPr lang="en-US" dirty="0"/>
          </a:p>
        </p:txBody>
      </p:sp>
    </p:spTree>
    <p:extLst>
      <p:ext uri="{BB962C8B-B14F-4D97-AF65-F5344CB8AC3E}">
        <p14:creationId xmlns:p14="http://schemas.microsoft.com/office/powerpoint/2010/main" val="101616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engage in the check-out </a:t>
            </a:r>
          </a:p>
        </p:txBody>
      </p:sp>
      <p:sp>
        <p:nvSpPr>
          <p:cNvPr id="4" name="Slide Number Placeholder 3"/>
          <p:cNvSpPr>
            <a:spLocks noGrp="1"/>
          </p:cNvSpPr>
          <p:nvPr>
            <p:ph type="sldNum" sz="quarter" idx="5"/>
          </p:nvPr>
        </p:nvSpPr>
        <p:spPr/>
        <p:txBody>
          <a:bodyPr/>
          <a:lstStyle/>
          <a:p>
            <a:fld id="{86456DE3-4E01-4AFD-AD42-42312842ED89}" type="slidenum">
              <a:rPr lang="en-US" smtClean="0"/>
              <a:t>18</a:t>
            </a:fld>
            <a:endParaRPr lang="en-US" dirty="0"/>
          </a:p>
        </p:txBody>
      </p:sp>
    </p:spTree>
    <p:extLst>
      <p:ext uri="{BB962C8B-B14F-4D97-AF65-F5344CB8AC3E}">
        <p14:creationId xmlns:p14="http://schemas.microsoft.com/office/powerpoint/2010/main" val="3478218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scan the QR code or click the link below to complete a brief feedback survey: </a:t>
            </a:r>
          </a:p>
          <a:p>
            <a:r>
              <a:rPr lang="en-US" dirty="0"/>
              <a:t>https://forms.office.com/r/i9UqyyxzTT</a:t>
            </a:r>
          </a:p>
        </p:txBody>
      </p:sp>
      <p:sp>
        <p:nvSpPr>
          <p:cNvPr id="4" name="Slide Number Placeholder 3"/>
          <p:cNvSpPr>
            <a:spLocks noGrp="1"/>
          </p:cNvSpPr>
          <p:nvPr>
            <p:ph type="sldNum" sz="quarter" idx="5"/>
          </p:nvPr>
        </p:nvSpPr>
        <p:spPr/>
        <p:txBody>
          <a:bodyPr/>
          <a:lstStyle/>
          <a:p>
            <a:fld id="{86456DE3-4E01-4AFD-AD42-42312842ED89}" type="slidenum">
              <a:rPr lang="en-US" smtClean="0"/>
              <a:t>20</a:t>
            </a:fld>
            <a:endParaRPr lang="en-US" dirty="0"/>
          </a:p>
        </p:txBody>
      </p:sp>
    </p:spTree>
    <p:extLst>
      <p:ext uri="{BB962C8B-B14F-4D97-AF65-F5344CB8AC3E}">
        <p14:creationId xmlns:p14="http://schemas.microsoft.com/office/powerpoint/2010/main" val="162049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t>
            </a:r>
          </a:p>
        </p:txBody>
      </p:sp>
      <p:sp>
        <p:nvSpPr>
          <p:cNvPr id="4" name="Slide Number Placeholder 3"/>
          <p:cNvSpPr>
            <a:spLocks noGrp="1"/>
          </p:cNvSpPr>
          <p:nvPr>
            <p:ph type="sldNum" sz="quarter" idx="5"/>
          </p:nvPr>
        </p:nvSpPr>
        <p:spPr/>
        <p:txBody>
          <a:bodyPr/>
          <a:lstStyle/>
          <a:p>
            <a:fld id="{86456DE3-4E01-4AFD-AD42-42312842ED89}" type="slidenum">
              <a:rPr lang="en-US" smtClean="0"/>
              <a:t>3</a:t>
            </a:fld>
            <a:endParaRPr lang="en-US" dirty="0"/>
          </a:p>
        </p:txBody>
      </p:sp>
    </p:spTree>
    <p:extLst>
      <p:ext uri="{BB962C8B-B14F-4D97-AF65-F5344CB8AC3E}">
        <p14:creationId xmlns:p14="http://schemas.microsoft.com/office/powerpoint/2010/main" val="407604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t>
            </a:r>
          </a:p>
        </p:txBody>
      </p:sp>
      <p:sp>
        <p:nvSpPr>
          <p:cNvPr id="4" name="Slide Number Placeholder 3"/>
          <p:cNvSpPr>
            <a:spLocks noGrp="1"/>
          </p:cNvSpPr>
          <p:nvPr>
            <p:ph type="sldNum" sz="quarter" idx="5"/>
          </p:nvPr>
        </p:nvSpPr>
        <p:spPr/>
        <p:txBody>
          <a:bodyPr/>
          <a:lstStyle/>
          <a:p>
            <a:fld id="{86456DE3-4E01-4AFD-AD42-42312842ED89}" type="slidenum">
              <a:rPr lang="en-US" smtClean="0"/>
              <a:t>4</a:t>
            </a:fld>
            <a:endParaRPr lang="en-US" dirty="0"/>
          </a:p>
        </p:txBody>
      </p:sp>
    </p:spTree>
    <p:extLst>
      <p:ext uri="{BB962C8B-B14F-4D97-AF65-F5344CB8AC3E}">
        <p14:creationId xmlns:p14="http://schemas.microsoft.com/office/powerpoint/2010/main" val="1223760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Play the video for the students. (5:45)</a:t>
            </a:r>
          </a:p>
          <a:p>
            <a:r>
              <a:rPr lang="en-US" dirty="0">
                <a:cs typeface="Calibri"/>
              </a:rPr>
              <a:t>https://www.youtube.com/watch?v=hSum6Xe64C4</a:t>
            </a:r>
          </a:p>
        </p:txBody>
      </p:sp>
      <p:sp>
        <p:nvSpPr>
          <p:cNvPr id="4" name="Slide Number Placeholder 3"/>
          <p:cNvSpPr>
            <a:spLocks noGrp="1"/>
          </p:cNvSpPr>
          <p:nvPr>
            <p:ph type="sldNum" sz="quarter" idx="5"/>
          </p:nvPr>
        </p:nvSpPr>
        <p:spPr/>
        <p:txBody>
          <a:bodyPr/>
          <a:lstStyle/>
          <a:p>
            <a:fld id="{86456DE3-4E01-4AFD-AD42-42312842ED89}" type="slidenum">
              <a:rPr lang="en-US" smtClean="0"/>
              <a:t>5</a:t>
            </a:fld>
            <a:endParaRPr lang="en-US" dirty="0"/>
          </a:p>
        </p:txBody>
      </p:sp>
    </p:spTree>
    <p:extLst>
      <p:ext uri="{BB962C8B-B14F-4D97-AF65-F5344CB8AC3E}">
        <p14:creationId xmlns:p14="http://schemas.microsoft.com/office/powerpoint/2010/main" val="213150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Invite the students to egnage in reflection. </a:t>
            </a:r>
          </a:p>
        </p:txBody>
      </p:sp>
      <p:sp>
        <p:nvSpPr>
          <p:cNvPr id="4" name="Slide Number Placeholder 3"/>
          <p:cNvSpPr>
            <a:spLocks noGrp="1"/>
          </p:cNvSpPr>
          <p:nvPr>
            <p:ph type="sldNum" sz="quarter" idx="5"/>
          </p:nvPr>
        </p:nvSpPr>
        <p:spPr/>
        <p:txBody>
          <a:bodyPr/>
          <a:lstStyle/>
          <a:p>
            <a:fld id="{86456DE3-4E01-4AFD-AD42-42312842ED89}" type="slidenum">
              <a:rPr lang="en-US" smtClean="0"/>
              <a:t>6</a:t>
            </a:fld>
            <a:endParaRPr lang="en-US" dirty="0"/>
          </a:p>
        </p:txBody>
      </p:sp>
    </p:spTree>
    <p:extLst>
      <p:ext uri="{BB962C8B-B14F-4D97-AF65-F5344CB8AC3E}">
        <p14:creationId xmlns:p14="http://schemas.microsoft.com/office/powerpoint/2010/main" val="228159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Emphasize the fact that LAUSD stopped school closures on Columbus Day in 2014, 4 years before the city adopted Indigenous Peoples' Day. </a:t>
            </a:r>
          </a:p>
          <a:p>
            <a:endParaRPr lang="en-US" dirty="0">
              <a:cs typeface="Calibri"/>
            </a:endParaRPr>
          </a:p>
          <a:p>
            <a:r>
              <a:rPr lang="en-US">
                <a:cs typeface="Calibri"/>
              </a:rPr>
              <a:t>Fun Fact: we will have a Push &amp; Play available for Caesar </a:t>
            </a:r>
            <a:r>
              <a:rPr lang="en-US" err="1">
                <a:cs typeface="Calibri"/>
              </a:rPr>
              <a:t>Cavez</a:t>
            </a:r>
            <a:r>
              <a:rPr lang="en-US">
                <a:cs typeface="Calibri"/>
              </a:rPr>
              <a:t> day as well. </a:t>
            </a:r>
            <a:endParaRPr lang="en-US" dirty="0">
              <a:cs typeface="Calibri"/>
            </a:endParaRPr>
          </a:p>
        </p:txBody>
      </p:sp>
      <p:sp>
        <p:nvSpPr>
          <p:cNvPr id="4" name="Slide Number Placeholder 3"/>
          <p:cNvSpPr>
            <a:spLocks noGrp="1"/>
          </p:cNvSpPr>
          <p:nvPr>
            <p:ph type="sldNum" sz="quarter" idx="5"/>
          </p:nvPr>
        </p:nvSpPr>
        <p:spPr/>
        <p:txBody>
          <a:bodyPr/>
          <a:lstStyle/>
          <a:p>
            <a:fld id="{86456DE3-4E01-4AFD-AD42-42312842ED89}" type="slidenum">
              <a:rPr lang="en-US" smtClean="0"/>
              <a:t>7</a:t>
            </a:fld>
            <a:endParaRPr lang="en-US" dirty="0"/>
          </a:p>
        </p:txBody>
      </p:sp>
    </p:spTree>
    <p:extLst>
      <p:ext uri="{BB962C8B-B14F-4D97-AF65-F5344CB8AC3E}">
        <p14:creationId xmlns:p14="http://schemas.microsoft.com/office/powerpoint/2010/main" val="243338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aloud for the students. </a:t>
            </a:r>
          </a:p>
        </p:txBody>
      </p:sp>
      <p:sp>
        <p:nvSpPr>
          <p:cNvPr id="4" name="Slide Number Placeholder 3"/>
          <p:cNvSpPr>
            <a:spLocks noGrp="1"/>
          </p:cNvSpPr>
          <p:nvPr>
            <p:ph type="sldNum" sz="quarter" idx="5"/>
          </p:nvPr>
        </p:nvSpPr>
        <p:spPr/>
        <p:txBody>
          <a:bodyPr/>
          <a:lstStyle/>
          <a:p>
            <a:fld id="{86456DE3-4E01-4AFD-AD42-42312842ED89}" type="slidenum">
              <a:rPr lang="en-US" smtClean="0"/>
              <a:t>8</a:t>
            </a:fld>
            <a:endParaRPr lang="en-US" dirty="0"/>
          </a:p>
        </p:txBody>
      </p:sp>
    </p:spTree>
    <p:extLst>
      <p:ext uri="{BB962C8B-B14F-4D97-AF65-F5344CB8AC3E}">
        <p14:creationId xmlns:p14="http://schemas.microsoft.com/office/powerpoint/2010/main" val="126554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Teacher: if you do not have enough time to finish this lesson today, stop here and pick back up in your next session. </a:t>
            </a:r>
          </a:p>
        </p:txBody>
      </p:sp>
      <p:sp>
        <p:nvSpPr>
          <p:cNvPr id="4" name="Slide Number Placeholder 3"/>
          <p:cNvSpPr>
            <a:spLocks noGrp="1"/>
          </p:cNvSpPr>
          <p:nvPr>
            <p:ph type="sldNum" sz="quarter" idx="5"/>
          </p:nvPr>
        </p:nvSpPr>
        <p:spPr/>
        <p:txBody>
          <a:bodyPr/>
          <a:lstStyle/>
          <a:p>
            <a:fld id="{86456DE3-4E01-4AFD-AD42-42312842ED89}" type="slidenum">
              <a:rPr lang="en-US" smtClean="0"/>
              <a:t>9</a:t>
            </a:fld>
            <a:endParaRPr lang="en-US" dirty="0"/>
          </a:p>
        </p:txBody>
      </p:sp>
    </p:spTree>
    <p:extLst>
      <p:ext uri="{BB962C8B-B14F-4D97-AF65-F5344CB8AC3E}">
        <p14:creationId xmlns:p14="http://schemas.microsoft.com/office/powerpoint/2010/main" val="2363282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Leading activist Winona </a:t>
            </a:r>
            <a:r>
              <a:rPr lang="en-US" err="1"/>
              <a:t>LaDuke</a:t>
            </a:r>
            <a:r>
              <a:rPr lang="en-US"/>
              <a:t> addressing the 1977 conference. (pictured)</a:t>
            </a:r>
            <a:endParaRPr lang="en-US" dirty="0">
              <a:cs typeface="Calibri" panose="020F0502020204030204"/>
            </a:endParaRPr>
          </a:p>
          <a:p>
            <a:endParaRPr lang="en-US" dirty="0">
              <a:cs typeface="Calibri" panose="020F0502020204030204"/>
            </a:endParaRPr>
          </a:p>
          <a:p>
            <a:r>
              <a:rPr lang="en-US">
                <a:cs typeface="Calibri" panose="020F0502020204030204"/>
              </a:rPr>
              <a:t>Read the slide aloud for the students.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6456DE3-4E01-4AFD-AD42-42312842ED89}" type="slidenum">
              <a:rPr lang="en-US" smtClean="0"/>
              <a:t>10</a:t>
            </a:fld>
            <a:endParaRPr lang="en-US" dirty="0"/>
          </a:p>
        </p:txBody>
      </p:sp>
    </p:spTree>
    <p:extLst>
      <p:ext uri="{BB962C8B-B14F-4D97-AF65-F5344CB8AC3E}">
        <p14:creationId xmlns:p14="http://schemas.microsoft.com/office/powerpoint/2010/main" val="196961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6/28/2022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6/28/2022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6/28/2022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6/28/2022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6/28/2022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6/28/2022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5JYZu9oCVjw?feature=oembed" TargetMode="Externa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fNqOGhDMm8k?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3" name="Rectangle 32">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Picture 5" descr="Logo&#10;&#10;Description automatically generated">
            <a:extLst>
              <a:ext uri="{FF2B5EF4-FFF2-40B4-BE49-F238E27FC236}">
                <a16:creationId xmlns:a16="http://schemas.microsoft.com/office/drawing/2014/main" id="{AE4C4448-A1AF-4CBF-8056-472682424397}"/>
              </a:ext>
            </a:extLst>
          </p:cNvPr>
          <p:cNvPicPr>
            <a:picLocks noGrp="1" noChangeAspect="1"/>
          </p:cNvPicPr>
          <p:nvPr>
            <p:ph idx="1"/>
          </p:nvPr>
        </p:nvPicPr>
        <p:blipFill rotWithShape="1">
          <a:blip r:embed="rId2"/>
          <a:srcRect t="23872" b="1931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09C47012-2AE1-4C26-BD2A-EF9207D13C8F}"/>
              </a:ext>
            </a:extLst>
          </p:cNvPr>
          <p:cNvSpPr txBox="1"/>
          <p:nvPr/>
        </p:nvSpPr>
        <p:spPr>
          <a:xfrm>
            <a:off x="2702104" y="3667521"/>
            <a:ext cx="7099442" cy="1922770"/>
          </a:xfrm>
          <a:prstGeom prst="rect">
            <a:avLst/>
          </a:prstGeom>
          <a:solidFill>
            <a:schemeClr val="bg1">
              <a:lumMod val="85000"/>
            </a:schemeClr>
          </a:solid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spcAft>
                <a:spcPts val="600"/>
              </a:spcAft>
            </a:pPr>
            <a:r>
              <a:rPr lang="en-US" sz="2400" dirty="0">
                <a:latin typeface="Aharoni" panose="02010803020104030203" pitchFamily="2" charset="-79"/>
                <a:ea typeface="+mn-lt"/>
                <a:cs typeface="Aharoni" panose="02010803020104030203" pitchFamily="2" charset="-79"/>
              </a:rPr>
              <a:t>Part 1&amp; 2.  </a:t>
            </a:r>
          </a:p>
          <a:p>
            <a:pPr algn="ctr">
              <a:lnSpc>
                <a:spcPct val="110000"/>
              </a:lnSpc>
              <a:spcAft>
                <a:spcPts val="600"/>
              </a:spcAft>
            </a:pPr>
            <a:r>
              <a:rPr lang="en-US" sz="2400" dirty="0">
                <a:latin typeface="Aharoni" panose="02010803020104030203" pitchFamily="2" charset="-79"/>
                <a:ea typeface="+mn-lt"/>
                <a:cs typeface="Aharoni" panose="02010803020104030203" pitchFamily="2" charset="-79"/>
              </a:rPr>
              <a:t>Student Health &amp; Human Services</a:t>
            </a:r>
          </a:p>
          <a:p>
            <a:pPr algn="ctr">
              <a:lnSpc>
                <a:spcPct val="110000"/>
              </a:lnSpc>
              <a:spcAft>
                <a:spcPts val="600"/>
              </a:spcAft>
            </a:pPr>
            <a:r>
              <a:rPr lang="en-US" sz="2400" dirty="0">
                <a:latin typeface="Aharoni" panose="02010803020104030203" pitchFamily="2" charset="-79"/>
                <a:ea typeface="+mn-lt"/>
                <a:cs typeface="Aharoni" panose="02010803020104030203" pitchFamily="2" charset="-79"/>
              </a:rPr>
              <a:t>Office of Human Relations, Diversity &amp; Equity</a:t>
            </a:r>
          </a:p>
          <a:p>
            <a:pPr algn="ctr">
              <a:lnSpc>
                <a:spcPct val="110000"/>
              </a:lnSpc>
              <a:spcAft>
                <a:spcPts val="600"/>
              </a:spcAft>
            </a:pPr>
            <a:r>
              <a:rPr lang="en-US" sz="2400" dirty="0">
                <a:latin typeface="Aharoni" panose="02010803020104030203" pitchFamily="2" charset="-79"/>
                <a:ea typeface="+mn-lt"/>
                <a:cs typeface="Aharoni" panose="02010803020104030203" pitchFamily="2" charset="-79"/>
              </a:rPr>
              <a:t>June 2022</a:t>
            </a:r>
          </a:p>
        </p:txBody>
      </p:sp>
    </p:spTree>
    <p:extLst>
      <p:ext uri="{BB962C8B-B14F-4D97-AF65-F5344CB8AC3E}">
        <p14:creationId xmlns:p14="http://schemas.microsoft.com/office/powerpoint/2010/main" val="4212858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9">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21">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rgbClr val="404040"/>
            </a:solidFill>
            <a:prstDash val="solid"/>
            <a:miter lim="800000"/>
          </a:ln>
          <a:effectLst/>
        </p:spPr>
      </p:sp>
      <p:pic>
        <p:nvPicPr>
          <p:cNvPr id="7" name="Picture 7" descr="A group of people sitting at a table&#10;&#10;Description automatically generated">
            <a:extLst>
              <a:ext uri="{FF2B5EF4-FFF2-40B4-BE49-F238E27FC236}">
                <a16:creationId xmlns:a16="http://schemas.microsoft.com/office/drawing/2014/main" id="{CF439E0C-A8E0-4FA6-9CAE-6DA8EA5FAD71}"/>
              </a:ext>
            </a:extLst>
          </p:cNvPr>
          <p:cNvPicPr>
            <a:picLocks noChangeAspect="1"/>
          </p:cNvPicPr>
          <p:nvPr/>
        </p:nvPicPr>
        <p:blipFill rotWithShape="1">
          <a:blip r:embed="rId3"/>
          <a:srcRect r="7543" b="-2"/>
          <a:stretch/>
        </p:blipFill>
        <p:spPr>
          <a:xfrm>
            <a:off x="582639" y="578707"/>
            <a:ext cx="7882128" cy="5733288"/>
          </a:xfrm>
          <a:prstGeom prst="rect">
            <a:avLst/>
          </a:prstGeom>
        </p:spPr>
      </p:pic>
      <p:sp>
        <p:nvSpPr>
          <p:cNvPr id="19" name="Rectangle 23">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5">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0F5B9-6991-4D72-A1D4-CE12BD61246B}"/>
              </a:ext>
            </a:extLst>
          </p:cNvPr>
          <p:cNvSpPr>
            <a:spLocks noGrp="1"/>
          </p:cNvSpPr>
          <p:nvPr>
            <p:ph type="title"/>
          </p:nvPr>
        </p:nvSpPr>
        <p:spPr>
          <a:xfrm>
            <a:off x="9321801" y="350906"/>
            <a:ext cx="2312480" cy="1499738"/>
          </a:xfrm>
        </p:spPr>
        <p:txBody>
          <a:bodyPr vert="horz" lIns="91440" tIns="45720" rIns="91440" bIns="45720" rtlCol="0" anchor="b">
            <a:normAutofit/>
          </a:bodyPr>
          <a:lstStyle/>
          <a:p>
            <a:r>
              <a:rPr lang="en-US" sz="2800"/>
              <a:t>History of Indigenous Peoples' Day</a:t>
            </a:r>
          </a:p>
        </p:txBody>
      </p:sp>
      <p:sp>
        <p:nvSpPr>
          <p:cNvPr id="4" name="Content Placeholder 2">
            <a:extLst>
              <a:ext uri="{FF2B5EF4-FFF2-40B4-BE49-F238E27FC236}">
                <a16:creationId xmlns:a16="http://schemas.microsoft.com/office/drawing/2014/main" id="{F793EFD9-AC17-4434-85E0-10F6D7BE1855}"/>
              </a:ext>
            </a:extLst>
          </p:cNvPr>
          <p:cNvSpPr>
            <a:spLocks noGrp="1"/>
          </p:cNvSpPr>
          <p:nvPr/>
        </p:nvSpPr>
        <p:spPr>
          <a:xfrm>
            <a:off x="9321801" y="2149813"/>
            <a:ext cx="2312479" cy="4046706"/>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nSpc>
                <a:spcPct val="100000"/>
              </a:lnSpc>
              <a:buNone/>
            </a:pPr>
            <a:r>
              <a:rPr lang="en-US" sz="1400" dirty="0">
                <a:solidFill>
                  <a:schemeClr val="tx1">
                    <a:lumMod val="85000"/>
                    <a:lumOff val="15000"/>
                  </a:schemeClr>
                </a:solidFill>
              </a:rPr>
              <a:t>In 1977 the </a:t>
            </a:r>
            <a:r>
              <a:rPr lang="en-US" sz="1400" b="1" dirty="0">
                <a:solidFill>
                  <a:schemeClr val="tx1">
                    <a:lumMod val="85000"/>
                    <a:lumOff val="15000"/>
                  </a:schemeClr>
                </a:solidFill>
              </a:rPr>
              <a:t>International Conference on Discrimination Against Indigenous Populations in the Americas </a:t>
            </a:r>
            <a:r>
              <a:rPr lang="en-US" sz="1400" dirty="0">
                <a:solidFill>
                  <a:schemeClr val="tx1">
                    <a:lumMod val="85000"/>
                    <a:lumOff val="15000"/>
                  </a:schemeClr>
                </a:solidFill>
              </a:rPr>
              <a:t>was sponsored by the United Nations. </a:t>
            </a:r>
            <a:endParaRPr lang="en-US" dirty="0">
              <a:solidFill>
                <a:schemeClr val="tx1">
                  <a:lumMod val="85000"/>
                  <a:lumOff val="15000"/>
                </a:schemeClr>
              </a:solidFill>
            </a:endParaRPr>
          </a:p>
          <a:p>
            <a:pPr marL="0" indent="0">
              <a:lnSpc>
                <a:spcPct val="100000"/>
              </a:lnSpc>
              <a:buNone/>
            </a:pPr>
            <a:endParaRPr lang="en-US" sz="1400" dirty="0">
              <a:solidFill>
                <a:schemeClr val="tx1">
                  <a:lumMod val="85000"/>
                  <a:lumOff val="15000"/>
                </a:schemeClr>
              </a:solidFill>
            </a:endParaRPr>
          </a:p>
          <a:p>
            <a:pPr marL="0" indent="0">
              <a:lnSpc>
                <a:spcPct val="100000"/>
              </a:lnSpc>
              <a:buNone/>
            </a:pPr>
            <a:r>
              <a:rPr lang="en-US" sz="1400" dirty="0">
                <a:solidFill>
                  <a:schemeClr val="tx1">
                    <a:lumMod val="85000"/>
                    <a:lumOff val="15000"/>
                  </a:schemeClr>
                </a:solidFill>
              </a:rPr>
              <a:t>This conference initiated the discussion of replacing Columbus Day with Indigenous Peoples' Day.</a:t>
            </a:r>
            <a:endParaRPr lang="en-US">
              <a:solidFill>
                <a:schemeClr val="tx1">
                  <a:lumMod val="85000"/>
                  <a:lumOff val="15000"/>
                </a:schemeClr>
              </a:solidFill>
            </a:endParaRPr>
          </a:p>
        </p:txBody>
      </p:sp>
    </p:spTree>
    <p:extLst>
      <p:ext uri="{BB962C8B-B14F-4D97-AF65-F5344CB8AC3E}">
        <p14:creationId xmlns:p14="http://schemas.microsoft.com/office/powerpoint/2010/main" val="250740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4" descr="Text&#10;&#10;Description automatically generated">
            <a:extLst>
              <a:ext uri="{FF2B5EF4-FFF2-40B4-BE49-F238E27FC236}">
                <a16:creationId xmlns:a16="http://schemas.microsoft.com/office/drawing/2014/main" id="{F50AA8F7-A4A8-4B58-A28C-3ED104F3DFAD}"/>
              </a:ext>
            </a:extLst>
          </p:cNvPr>
          <p:cNvPicPr>
            <a:picLocks noChangeAspect="1"/>
          </p:cNvPicPr>
          <p:nvPr/>
        </p:nvPicPr>
        <p:blipFill rotWithShape="1">
          <a:blip r:embed="rId2"/>
          <a:srcRect r="-3" b="7931"/>
          <a:stretch/>
        </p:blipFill>
        <p:spPr>
          <a:xfrm>
            <a:off x="424928" y="419292"/>
            <a:ext cx="5522976" cy="6053328"/>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3BF94-FB1B-4A75-B4FA-F0D2D325EBD2}"/>
              </a:ext>
            </a:extLst>
          </p:cNvPr>
          <p:cNvSpPr>
            <a:spLocks noGrp="1"/>
          </p:cNvSpPr>
          <p:nvPr>
            <p:ph type="title"/>
          </p:nvPr>
        </p:nvSpPr>
        <p:spPr>
          <a:xfrm>
            <a:off x="6631824" y="156126"/>
            <a:ext cx="4602152" cy="1718225"/>
          </a:xfrm>
        </p:spPr>
        <p:txBody>
          <a:bodyPr>
            <a:normAutofit/>
          </a:bodyPr>
          <a:lstStyle/>
          <a:p>
            <a:r>
              <a:rPr lang="en-US"/>
              <a:t>Wait a minute...</a:t>
            </a:r>
          </a:p>
        </p:txBody>
      </p:sp>
      <p:sp>
        <p:nvSpPr>
          <p:cNvPr id="3" name="Content Placeholder 2">
            <a:extLst>
              <a:ext uri="{FF2B5EF4-FFF2-40B4-BE49-F238E27FC236}">
                <a16:creationId xmlns:a16="http://schemas.microsoft.com/office/drawing/2014/main" id="{B078269D-5FD2-469B-9548-61DEDD187822}"/>
              </a:ext>
            </a:extLst>
          </p:cNvPr>
          <p:cNvSpPr>
            <a:spLocks noGrp="1"/>
          </p:cNvSpPr>
          <p:nvPr>
            <p:ph idx="1"/>
          </p:nvPr>
        </p:nvSpPr>
        <p:spPr>
          <a:xfrm>
            <a:off x="6691356" y="1717388"/>
            <a:ext cx="4756933" cy="4379336"/>
          </a:xfrm>
        </p:spPr>
        <p:txBody>
          <a:bodyPr vert="horz" lIns="91440" tIns="45720" rIns="91440" bIns="45720" rtlCol="0" anchor="t">
            <a:normAutofit/>
          </a:bodyPr>
          <a:lstStyle/>
          <a:p>
            <a:pPr>
              <a:lnSpc>
                <a:spcPct val="90000"/>
              </a:lnSpc>
            </a:pPr>
            <a:r>
              <a:rPr lang="en-US" sz="1800"/>
              <a:t>Let's break this down really quick: </a:t>
            </a:r>
          </a:p>
          <a:p>
            <a:pPr lvl="1">
              <a:lnSpc>
                <a:spcPct val="90000"/>
              </a:lnSpc>
            </a:pPr>
            <a:r>
              <a:rPr lang="en-US" sz="1600" b="1">
                <a:ea typeface="+mn-lt"/>
                <a:cs typeface="+mn-lt"/>
              </a:rPr>
              <a:t>International Conference: </a:t>
            </a:r>
            <a:r>
              <a:rPr lang="en-US" sz="1600">
                <a:ea typeface="+mn-lt"/>
                <a:cs typeface="+mn-lt"/>
              </a:rPr>
              <a:t>Held, organized, attended, and powered by leaders around the WORLD! </a:t>
            </a:r>
          </a:p>
          <a:p>
            <a:pPr lvl="1">
              <a:lnSpc>
                <a:spcPct val="90000"/>
              </a:lnSpc>
            </a:pPr>
            <a:r>
              <a:rPr lang="en-US" sz="1600" b="1">
                <a:ea typeface="+mn-lt"/>
                <a:cs typeface="+mn-lt"/>
              </a:rPr>
              <a:t>Discrimination Against Indigenous Populations in the Americas: </a:t>
            </a:r>
            <a:r>
              <a:rPr lang="en-US" sz="1600">
                <a:ea typeface="+mn-lt"/>
                <a:cs typeface="+mn-lt"/>
              </a:rPr>
              <a:t>focused specifically on the mistreatment (read: genocide) of Indigenous Populations ONLY IN the Americas.  </a:t>
            </a:r>
          </a:p>
          <a:p>
            <a:pPr lvl="1">
              <a:lnSpc>
                <a:spcPct val="90000"/>
              </a:lnSpc>
            </a:pPr>
            <a:endParaRPr lang="en-US" sz="1600"/>
          </a:p>
          <a:p>
            <a:pPr>
              <a:lnSpc>
                <a:spcPct val="90000"/>
              </a:lnSpc>
            </a:pPr>
            <a:r>
              <a:rPr lang="en-US" sz="1800"/>
              <a:t>This is a remarkable occurrence. </a:t>
            </a:r>
          </a:p>
          <a:p>
            <a:pPr>
              <a:lnSpc>
                <a:spcPct val="90000"/>
              </a:lnSpc>
            </a:pPr>
            <a:endParaRPr lang="en-US" sz="1800"/>
          </a:p>
          <a:p>
            <a:pPr>
              <a:lnSpc>
                <a:spcPct val="90000"/>
              </a:lnSpc>
            </a:pPr>
            <a:r>
              <a:rPr lang="en-US" sz="1800"/>
              <a:t>This is the GLOBAL community coming together to acknowledge an issue in the American continents. </a:t>
            </a:r>
          </a:p>
          <a:p>
            <a:pPr>
              <a:lnSpc>
                <a:spcPct val="90000"/>
              </a:lnSpc>
            </a:pPr>
            <a:endParaRPr lang="en-US"/>
          </a:p>
          <a:p>
            <a:pPr marL="0" indent="0">
              <a:lnSpc>
                <a:spcPct val="90000"/>
              </a:lnSpc>
              <a:buNone/>
            </a:pPr>
            <a:endParaRPr lang="en-US"/>
          </a:p>
        </p:txBody>
      </p:sp>
    </p:spTree>
    <p:extLst>
      <p:ext uri="{BB962C8B-B14F-4D97-AF65-F5344CB8AC3E}">
        <p14:creationId xmlns:p14="http://schemas.microsoft.com/office/powerpoint/2010/main" val="215573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90DB48-571F-4555-8C4A-ADE03C0A6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268B8B-5DFE-472C-B3C0-F49CA32D76A9}"/>
              </a:ext>
            </a:extLst>
          </p:cNvPr>
          <p:cNvSpPr>
            <a:spLocks noGrp="1"/>
          </p:cNvSpPr>
          <p:nvPr>
            <p:ph type="title"/>
          </p:nvPr>
        </p:nvSpPr>
        <p:spPr>
          <a:xfrm>
            <a:off x="644884" y="1168400"/>
            <a:ext cx="3270624" cy="4521200"/>
          </a:xfrm>
        </p:spPr>
        <p:txBody>
          <a:bodyPr>
            <a:normAutofit/>
          </a:bodyPr>
          <a:lstStyle/>
          <a:p>
            <a:r>
              <a:rPr lang="en-US" sz="3600">
                <a:solidFill>
                  <a:schemeClr val="tx1"/>
                </a:solidFill>
              </a:rPr>
              <a:t>REFLECTION</a:t>
            </a:r>
          </a:p>
        </p:txBody>
      </p:sp>
      <p:sp>
        <p:nvSpPr>
          <p:cNvPr id="10" name="Rectangle 9">
            <a:extLst>
              <a:ext uri="{FF2B5EF4-FFF2-40B4-BE49-F238E27FC236}">
                <a16:creationId xmlns:a16="http://schemas.microsoft.com/office/drawing/2014/main" id="{C0A3D0E9-F0EC-4889-8704-20D62BD71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568" y="0"/>
            <a:ext cx="7966432" cy="6858000"/>
          </a:xfrm>
          <a:prstGeom prst="rect">
            <a:avLst/>
          </a:prstGeom>
          <a:solidFill>
            <a:schemeClr val="accent1"/>
          </a:solidFill>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2" name="Rectangle 11">
            <a:extLst>
              <a:ext uri="{FF2B5EF4-FFF2-40B4-BE49-F238E27FC236}">
                <a16:creationId xmlns:a16="http://schemas.microsoft.com/office/drawing/2014/main" id="{F736D679-B037-43B8-A67C-D8D491F7A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0451" y="643468"/>
            <a:ext cx="6676665" cy="5571064"/>
          </a:xfrm>
          <a:prstGeom prst="rect">
            <a:avLst/>
          </a:prstGeom>
          <a:solidFill>
            <a:srgbClr val="FFFFFF"/>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5DD412-4B8E-4F4E-8164-15667C4EA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520" y="726948"/>
            <a:ext cx="6510528" cy="540410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771DA70-39E7-46D9-B2FD-C32C59D237BB}"/>
              </a:ext>
            </a:extLst>
          </p:cNvPr>
          <p:cNvSpPr txBox="1"/>
          <p:nvPr/>
        </p:nvSpPr>
        <p:spPr>
          <a:xfrm>
            <a:off x="5100181" y="2803743"/>
            <a:ext cx="621917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Why do you think the global community convened to address the Indigenous Peoples' challenges in the Americas? </a:t>
            </a:r>
          </a:p>
        </p:txBody>
      </p:sp>
    </p:spTree>
    <p:extLst>
      <p:ext uri="{BB962C8B-B14F-4D97-AF65-F5344CB8AC3E}">
        <p14:creationId xmlns:p14="http://schemas.microsoft.com/office/powerpoint/2010/main" val="381997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C3EDDEC7-109D-463A-AD8F-5C212E438E36}"/>
              </a:ext>
            </a:extLst>
          </p:cNvPr>
          <p:cNvSpPr>
            <a:spLocks noGrp="1"/>
          </p:cNvSpPr>
          <p:nvPr>
            <p:ph type="title"/>
          </p:nvPr>
        </p:nvSpPr>
        <p:spPr>
          <a:xfrm>
            <a:off x="1130603" y="1067774"/>
            <a:ext cx="3313238" cy="4487882"/>
          </a:xfrm>
        </p:spPr>
        <p:txBody>
          <a:bodyPr>
            <a:normAutofit/>
          </a:bodyPr>
          <a:lstStyle/>
          <a:p>
            <a:pPr algn="ctr"/>
            <a:r>
              <a:rPr lang="en-US" sz="3200" b="1" dirty="0">
                <a:ea typeface="+mj-lt"/>
                <a:cs typeface="+mj-lt"/>
              </a:rPr>
              <a:t>International </a:t>
            </a:r>
            <a:br>
              <a:rPr lang="en-US" sz="3200" b="1" dirty="0">
                <a:ea typeface="+mj-lt"/>
                <a:cs typeface="+mj-lt"/>
              </a:rPr>
            </a:br>
            <a:r>
              <a:rPr lang="en-US" sz="3200" b="1" dirty="0">
                <a:ea typeface="+mj-lt"/>
                <a:cs typeface="+mj-lt"/>
              </a:rPr>
              <a:t>Conference on </a:t>
            </a:r>
            <a:br>
              <a:rPr lang="en-US" sz="3200" b="1" dirty="0">
                <a:ea typeface="+mj-lt"/>
                <a:cs typeface="+mj-lt"/>
              </a:rPr>
            </a:br>
            <a:r>
              <a:rPr lang="en-US" sz="3200" b="1" dirty="0">
                <a:ea typeface="+mj-lt"/>
                <a:cs typeface="+mj-lt"/>
              </a:rPr>
              <a:t>Discrimination Against</a:t>
            </a:r>
            <a:br>
              <a:rPr lang="en-US" sz="3200" b="1" dirty="0">
                <a:ea typeface="+mj-lt"/>
                <a:cs typeface="+mj-lt"/>
              </a:rPr>
            </a:br>
            <a:r>
              <a:rPr lang="en-US" sz="3200" b="1" dirty="0">
                <a:ea typeface="+mj-lt"/>
                <a:cs typeface="+mj-lt"/>
              </a:rPr>
              <a:t> Indigenous Populations in the Americas</a:t>
            </a:r>
            <a:endParaRPr lang="en-US" sz="3200" dirty="0"/>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B147C547-3766-43BB-ACEF-15AFBCE36220}"/>
              </a:ext>
            </a:extLst>
          </p:cNvPr>
          <p:cNvSpPr>
            <a:spLocks noGrp="1"/>
          </p:cNvSpPr>
          <p:nvPr>
            <p:ph idx="1"/>
          </p:nvPr>
        </p:nvSpPr>
        <p:spPr>
          <a:xfrm>
            <a:off x="6106000" y="936416"/>
            <a:ext cx="5322949" cy="5199481"/>
          </a:xfrm>
        </p:spPr>
        <p:txBody>
          <a:bodyPr vert="horz" lIns="91440" tIns="45720" rIns="91440" bIns="45720" rtlCol="0" anchor="ctr">
            <a:normAutofit/>
          </a:bodyPr>
          <a:lstStyle/>
          <a:p>
            <a:r>
              <a:rPr lang="en-US" sz="2400" dirty="0">
                <a:ea typeface="+mn-lt"/>
                <a:cs typeface="+mn-lt"/>
              </a:rPr>
              <a:t>The conference included the UN’s major agencies, 33 national governments, 38 international organizations, and indigenous delegates from 14 countries in the Americas. </a:t>
            </a:r>
          </a:p>
          <a:p>
            <a:endParaRPr lang="en-US" sz="2400" dirty="0"/>
          </a:p>
          <a:p>
            <a:r>
              <a:rPr lang="en-US" sz="2400" dirty="0"/>
              <a:t>At the forefront were representatives of the Lakota Nation, a Sioux people concentrated in the Dakotas.  </a:t>
            </a:r>
            <a:r>
              <a:rPr lang="en-US" sz="2400" dirty="0">
                <a:ea typeface="+mn-lt"/>
                <a:cs typeface="+mn-lt"/>
              </a:rPr>
              <a:t> </a:t>
            </a:r>
          </a:p>
        </p:txBody>
      </p:sp>
    </p:spTree>
    <p:extLst>
      <p:ext uri="{BB962C8B-B14F-4D97-AF65-F5344CB8AC3E}">
        <p14:creationId xmlns:p14="http://schemas.microsoft.com/office/powerpoint/2010/main" val="75012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C3EDDEC7-109D-463A-AD8F-5C212E438E36}"/>
              </a:ext>
            </a:extLst>
          </p:cNvPr>
          <p:cNvSpPr>
            <a:spLocks noGrp="1"/>
          </p:cNvSpPr>
          <p:nvPr>
            <p:ph type="title"/>
          </p:nvPr>
        </p:nvSpPr>
        <p:spPr>
          <a:xfrm>
            <a:off x="983887" y="1185059"/>
            <a:ext cx="3491832" cy="4487882"/>
          </a:xfrm>
        </p:spPr>
        <p:txBody>
          <a:bodyPr>
            <a:normAutofit/>
          </a:bodyPr>
          <a:lstStyle/>
          <a:p>
            <a:pPr algn="ctr"/>
            <a:r>
              <a:rPr lang="en-US" b="1" dirty="0">
                <a:ea typeface="+mj-lt"/>
                <a:cs typeface="+mj-lt"/>
              </a:rPr>
              <a:t>International Conference </a:t>
            </a:r>
            <a:r>
              <a:rPr lang="en-US" b="1">
                <a:ea typeface="+mj-lt"/>
                <a:cs typeface="+mj-lt"/>
              </a:rPr>
              <a:t>on </a:t>
            </a:r>
            <a:br>
              <a:rPr lang="en-US" b="1" dirty="0">
                <a:ea typeface="+mj-lt"/>
                <a:cs typeface="+mj-lt"/>
              </a:rPr>
            </a:br>
            <a:r>
              <a:rPr lang="en-US" b="1">
                <a:ea typeface="+mj-lt"/>
                <a:cs typeface="+mj-lt"/>
              </a:rPr>
              <a:t>Discrimination Against</a:t>
            </a:r>
            <a:br>
              <a:rPr lang="en-US" b="1" dirty="0">
                <a:ea typeface="+mj-lt"/>
                <a:cs typeface="+mj-lt"/>
              </a:rPr>
            </a:br>
            <a:r>
              <a:rPr lang="en-US" b="1">
                <a:ea typeface="+mj-lt"/>
                <a:cs typeface="+mj-lt"/>
              </a:rPr>
              <a:t> Indigenous </a:t>
            </a:r>
            <a:r>
              <a:rPr lang="en-US" b="1" dirty="0">
                <a:ea typeface="+mj-lt"/>
                <a:cs typeface="+mj-lt"/>
              </a:rPr>
              <a:t>Populations in the Americas</a:t>
            </a:r>
            <a:endParaRPr lang="en-US" dirty="0"/>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B147C547-3766-43BB-ACEF-15AFBCE36220}"/>
              </a:ext>
            </a:extLst>
          </p:cNvPr>
          <p:cNvSpPr>
            <a:spLocks noGrp="1"/>
          </p:cNvSpPr>
          <p:nvPr>
            <p:ph idx="1"/>
          </p:nvPr>
        </p:nvSpPr>
        <p:spPr>
          <a:xfrm>
            <a:off x="6403656" y="936416"/>
            <a:ext cx="4870512" cy="4985169"/>
          </a:xfrm>
        </p:spPr>
        <p:txBody>
          <a:bodyPr vert="horz" lIns="91440" tIns="45720" rIns="91440" bIns="45720" rtlCol="0" anchor="ctr">
            <a:noAutofit/>
          </a:bodyPr>
          <a:lstStyle/>
          <a:p>
            <a:r>
              <a:rPr lang="en-US" sz="2000" dirty="0">
                <a:ea typeface="+mn-lt"/>
                <a:cs typeface="+mn-lt"/>
              </a:rPr>
              <a:t>The United Nations agreed to develop a supranational monitoring and advisory program to help protect the human rights of Indigenous People. </a:t>
            </a:r>
            <a:endParaRPr lang="en-US" sz="2000">
              <a:ea typeface="+mn-lt"/>
              <a:cs typeface="+mn-lt"/>
            </a:endParaRPr>
          </a:p>
          <a:p>
            <a:endParaRPr lang="en-US" sz="2000" dirty="0">
              <a:ea typeface="+mn-lt"/>
              <a:cs typeface="+mn-lt"/>
            </a:endParaRPr>
          </a:p>
          <a:p>
            <a:r>
              <a:rPr lang="en-US" sz="2000" dirty="0">
                <a:ea typeface="+mn-lt"/>
                <a:cs typeface="+mn-lt"/>
              </a:rPr>
              <a:t>This program is aimed at addressing systemic discrimination against Native Americans that continues to this day</a:t>
            </a:r>
          </a:p>
          <a:p>
            <a:endParaRPr lang="en-US" sz="2000" dirty="0">
              <a:ea typeface="+mn-lt"/>
              <a:cs typeface="+mn-lt"/>
            </a:endParaRPr>
          </a:p>
          <a:p>
            <a:r>
              <a:rPr lang="en-US" sz="2000" dirty="0">
                <a:ea typeface="+mn-lt"/>
                <a:cs typeface="+mn-lt"/>
              </a:rPr>
              <a:t>AND – initiated the discussion of replacing Columbus Day with Indigenous Peoples' Day. </a:t>
            </a:r>
          </a:p>
        </p:txBody>
      </p:sp>
    </p:spTree>
    <p:extLst>
      <p:ext uri="{BB962C8B-B14F-4D97-AF65-F5344CB8AC3E}">
        <p14:creationId xmlns:p14="http://schemas.microsoft.com/office/powerpoint/2010/main" val="2108952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3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4" name="Rectangle 3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6" name="Rectangle 3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8" name="Group 3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39" name="Straight Connector 3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2">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4">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4" name="Rectangle 46">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3">
            <a:hlinkClick r:id="" action="ppaction://media"/>
            <a:extLst>
              <a:ext uri="{FF2B5EF4-FFF2-40B4-BE49-F238E27FC236}">
                <a16:creationId xmlns:a16="http://schemas.microsoft.com/office/drawing/2014/main" id="{B04EEBD3-D1EE-4310-BFAD-507A0188A387}"/>
              </a:ext>
            </a:extLst>
          </p:cNvPr>
          <p:cNvPicPr>
            <a:picLocks noRot="1" noChangeAspect="1"/>
          </p:cNvPicPr>
          <p:nvPr>
            <a:videoFile r:link="rId1"/>
          </p:nvPr>
        </p:nvPicPr>
        <p:blipFill>
          <a:blip r:embed="rId4"/>
          <a:stretch>
            <a:fillRect/>
          </a:stretch>
        </p:blipFill>
        <p:spPr>
          <a:xfrm>
            <a:off x="643192" y="834034"/>
            <a:ext cx="6909386" cy="5182039"/>
          </a:xfrm>
          <a:prstGeom prst="rect">
            <a:avLst/>
          </a:prstGeom>
        </p:spPr>
      </p:pic>
      <p:sp>
        <p:nvSpPr>
          <p:cNvPr id="56" name="Rectangle 48">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A5828-B8BE-4F5F-9EA8-D6D814D025E5}"/>
              </a:ext>
            </a:extLst>
          </p:cNvPr>
          <p:cNvSpPr>
            <a:spLocks noGrp="1"/>
          </p:cNvSpPr>
          <p:nvPr>
            <p:ph type="title"/>
          </p:nvPr>
        </p:nvSpPr>
        <p:spPr>
          <a:xfrm>
            <a:off x="8560024" y="1571674"/>
            <a:ext cx="3488860" cy="3123473"/>
          </a:xfrm>
        </p:spPr>
        <p:txBody>
          <a:bodyPr vert="horz" lIns="91440" tIns="45720" rIns="91440" bIns="45720" rtlCol="0" anchor="ctr">
            <a:normAutofit/>
          </a:bodyPr>
          <a:lstStyle/>
          <a:p>
            <a:pPr algn="ctr">
              <a:lnSpc>
                <a:spcPct val="83000"/>
              </a:lnSpc>
            </a:pPr>
            <a:r>
              <a:rPr lang="en-US" sz="3700" cap="all" spc="-100"/>
              <a:t>Indigenous Peoples Day</a:t>
            </a:r>
            <a:br>
              <a:rPr lang="en-US" sz="3700" cap="all" spc="-100"/>
            </a:br>
            <a:r>
              <a:rPr lang="en-US" sz="3700" cap="all" spc="-100"/>
              <a:t>Celebration</a:t>
            </a:r>
          </a:p>
        </p:txBody>
      </p:sp>
      <p:sp>
        <p:nvSpPr>
          <p:cNvPr id="58" name="Rectangle 50">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0" name="Straight Connector 52">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54">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56">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4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8B93F129-8276-4766-87EC-1306D1622110}"/>
              </a:ext>
            </a:extLst>
          </p:cNvPr>
          <p:cNvPicPr>
            <a:picLocks noChangeAspect="1"/>
          </p:cNvPicPr>
          <p:nvPr/>
        </p:nvPicPr>
        <p:blipFill rotWithShape="1">
          <a:blip r:embed="rId3"/>
          <a:srcRect l="191" r="23851" b="9092"/>
          <a:stretch/>
        </p:blipFill>
        <p:spPr>
          <a:xfrm>
            <a:off x="20" y="-1"/>
            <a:ext cx="12191980" cy="6857999"/>
          </a:xfrm>
          <a:prstGeom prst="rect">
            <a:avLst/>
          </a:prstGeom>
        </p:spPr>
      </p:pic>
      <p:sp>
        <p:nvSpPr>
          <p:cNvPr id="16" name="Rectangle 1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5A3BA-62F8-413D-9E0C-4151FAD3EB10}"/>
              </a:ext>
            </a:extLst>
          </p:cNvPr>
          <p:cNvSpPr>
            <a:spLocks noGrp="1"/>
          </p:cNvSpPr>
          <p:nvPr>
            <p:ph type="title"/>
          </p:nvPr>
        </p:nvSpPr>
        <p:spPr>
          <a:xfrm>
            <a:off x="6846137" y="727626"/>
            <a:ext cx="4602152" cy="1718225"/>
          </a:xfrm>
        </p:spPr>
        <p:txBody>
          <a:bodyPr>
            <a:normAutofit/>
          </a:bodyPr>
          <a:lstStyle/>
          <a:p>
            <a:r>
              <a:rPr lang="en-US" sz="3700"/>
              <a:t>How can YOU honor Indigenous Peoples' Day? </a:t>
            </a:r>
          </a:p>
        </p:txBody>
      </p:sp>
      <p:sp>
        <p:nvSpPr>
          <p:cNvPr id="3" name="Content Placeholder 2">
            <a:extLst>
              <a:ext uri="{FF2B5EF4-FFF2-40B4-BE49-F238E27FC236}">
                <a16:creationId xmlns:a16="http://schemas.microsoft.com/office/drawing/2014/main" id="{089B0DC6-CBF6-4A68-8960-70A55D921498}"/>
              </a:ext>
            </a:extLst>
          </p:cNvPr>
          <p:cNvSpPr>
            <a:spLocks noGrp="1"/>
          </p:cNvSpPr>
          <p:nvPr>
            <p:ph idx="1"/>
          </p:nvPr>
        </p:nvSpPr>
        <p:spPr>
          <a:xfrm>
            <a:off x="6846137" y="2538920"/>
            <a:ext cx="4602152" cy="3480066"/>
          </a:xfrm>
        </p:spPr>
        <p:txBody>
          <a:bodyPr vert="horz" lIns="91440" tIns="45720" rIns="91440" bIns="45720" rtlCol="0" anchor="t">
            <a:noAutofit/>
          </a:bodyPr>
          <a:lstStyle/>
          <a:p>
            <a:r>
              <a:rPr lang="en-US" sz="2000" dirty="0"/>
              <a:t>Learn about the history of the people whose land you live on! </a:t>
            </a:r>
          </a:p>
          <a:p>
            <a:endParaRPr lang="en-US" sz="2000" dirty="0"/>
          </a:p>
          <a:p>
            <a:r>
              <a:rPr lang="en-US" sz="2000" dirty="0"/>
              <a:t>Type your address into "native-land.ca" </a:t>
            </a:r>
          </a:p>
          <a:p>
            <a:endParaRPr lang="en-US" sz="2000" dirty="0"/>
          </a:p>
          <a:p>
            <a:r>
              <a:rPr lang="en-US" sz="2000" dirty="0"/>
              <a:t>As you can see here, LAUSD District HQ (Beaudry) is on Chumash, </a:t>
            </a:r>
            <a:r>
              <a:rPr lang="en-US" sz="2000" dirty="0" err="1"/>
              <a:t>Tongva</a:t>
            </a:r>
            <a:r>
              <a:rPr lang="en-US" sz="2000" dirty="0"/>
              <a:t> and </a:t>
            </a:r>
            <a:r>
              <a:rPr lang="en-US" sz="2000" dirty="0" err="1"/>
              <a:t>Kizh</a:t>
            </a:r>
            <a:r>
              <a:rPr lang="en-US" sz="2000" dirty="0"/>
              <a:t> land.  </a:t>
            </a:r>
          </a:p>
          <a:p>
            <a:endParaRPr lang="en-US" dirty="0"/>
          </a:p>
          <a:p>
            <a:endParaRPr lang="en-US" dirty="0"/>
          </a:p>
        </p:txBody>
      </p:sp>
    </p:spTree>
    <p:extLst>
      <p:ext uri="{BB962C8B-B14F-4D97-AF65-F5344CB8AC3E}">
        <p14:creationId xmlns:p14="http://schemas.microsoft.com/office/powerpoint/2010/main" val="2036420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roup of people posing for a picture&#10;&#10;Description automatically generated">
            <a:extLst>
              <a:ext uri="{FF2B5EF4-FFF2-40B4-BE49-F238E27FC236}">
                <a16:creationId xmlns:a16="http://schemas.microsoft.com/office/drawing/2014/main" id="{3BE424A9-1EE7-44EE-997B-E8D132FAC57C}"/>
              </a:ext>
            </a:extLst>
          </p:cNvPr>
          <p:cNvPicPr>
            <a:picLocks noChangeAspect="1"/>
          </p:cNvPicPr>
          <p:nvPr/>
        </p:nvPicPr>
        <p:blipFill rotWithShape="1">
          <a:blip r:embed="rId3"/>
          <a:srcRect l="33" r="3761" b="2"/>
          <a:stretch/>
        </p:blipFill>
        <p:spPr>
          <a:xfrm>
            <a:off x="20" y="10"/>
            <a:ext cx="5663460" cy="3428990"/>
          </a:xfrm>
          <a:prstGeom prst="rect">
            <a:avLst/>
          </a:prstGeom>
        </p:spPr>
      </p:pic>
      <p:sp>
        <p:nvSpPr>
          <p:cNvPr id="13" name="Rectangle 12">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bg1">
              <a:lumMod val="75000"/>
              <a:lumOff val="25000"/>
            </a:schemeClr>
          </a:solidFill>
          <a:ln w="6350" cap="sq" cmpd="sng" algn="ctr">
            <a:noFill/>
            <a:prstDash val="solid"/>
            <a:miter lim="800000"/>
          </a:ln>
          <a:effectLst/>
        </p:spPr>
      </p:sp>
      <p:sp>
        <p:nvSpPr>
          <p:cNvPr id="15" name="Rectangle 14">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3FC9143-3E3F-4950-81CB-3525F157387B}"/>
              </a:ext>
            </a:extLst>
          </p:cNvPr>
          <p:cNvSpPr>
            <a:spLocks noGrp="1"/>
          </p:cNvSpPr>
          <p:nvPr>
            <p:ph type="title"/>
          </p:nvPr>
        </p:nvSpPr>
        <p:spPr>
          <a:xfrm>
            <a:off x="6303580" y="642594"/>
            <a:ext cx="5245269" cy="1371600"/>
          </a:xfrm>
        </p:spPr>
        <p:txBody>
          <a:bodyPr>
            <a:normAutofit/>
          </a:bodyPr>
          <a:lstStyle/>
          <a:p>
            <a:r>
              <a:rPr lang="en-US">
                <a:solidFill>
                  <a:schemeClr val="tx1"/>
                </a:solidFill>
              </a:rPr>
              <a:t>Honoring Indigenous Peoples' Day</a:t>
            </a:r>
          </a:p>
        </p:txBody>
      </p:sp>
      <p:pic>
        <p:nvPicPr>
          <p:cNvPr id="4" name="Picture 4" descr="A group of people wearing costumes&#10;&#10;Description automatically generated">
            <a:extLst>
              <a:ext uri="{FF2B5EF4-FFF2-40B4-BE49-F238E27FC236}">
                <a16:creationId xmlns:a16="http://schemas.microsoft.com/office/drawing/2014/main" id="{26D570AE-1E34-4C72-B762-7D5C2B5F2F08}"/>
              </a:ext>
            </a:extLst>
          </p:cNvPr>
          <p:cNvPicPr>
            <a:picLocks noChangeAspect="1"/>
          </p:cNvPicPr>
          <p:nvPr/>
        </p:nvPicPr>
        <p:blipFill rotWithShape="1">
          <a:blip r:embed="rId4"/>
          <a:srcRect l="11810" r="32656" b="2"/>
          <a:stretch/>
        </p:blipFill>
        <p:spPr>
          <a:xfrm>
            <a:off x="20" y="3429000"/>
            <a:ext cx="2852908" cy="3429000"/>
          </a:xfrm>
          <a:prstGeom prst="rect">
            <a:avLst/>
          </a:prstGeom>
        </p:spPr>
      </p:pic>
      <p:pic>
        <p:nvPicPr>
          <p:cNvPr id="6" name="Picture 6" descr="Text&#10;&#10;Description automatically generated">
            <a:extLst>
              <a:ext uri="{FF2B5EF4-FFF2-40B4-BE49-F238E27FC236}">
                <a16:creationId xmlns:a16="http://schemas.microsoft.com/office/drawing/2014/main" id="{E31F10E1-404A-4FD8-8207-3A1C308DEE97}"/>
              </a:ext>
            </a:extLst>
          </p:cNvPr>
          <p:cNvPicPr>
            <a:picLocks noChangeAspect="1"/>
          </p:cNvPicPr>
          <p:nvPr/>
        </p:nvPicPr>
        <p:blipFill rotWithShape="1">
          <a:blip r:embed="rId5"/>
          <a:srcRect l="6798" r="10006" b="6"/>
          <a:stretch/>
        </p:blipFill>
        <p:spPr>
          <a:xfrm>
            <a:off x="2810552" y="3429000"/>
            <a:ext cx="2852928" cy="3429000"/>
          </a:xfrm>
          <a:prstGeom prst="rect">
            <a:avLst/>
          </a:prstGeom>
        </p:spPr>
      </p:pic>
      <p:sp>
        <p:nvSpPr>
          <p:cNvPr id="3" name="Content Placeholder 2">
            <a:extLst>
              <a:ext uri="{FF2B5EF4-FFF2-40B4-BE49-F238E27FC236}">
                <a16:creationId xmlns:a16="http://schemas.microsoft.com/office/drawing/2014/main" id="{A50F262D-2436-4DF9-BE53-C357AE1FDA6D}"/>
              </a:ext>
            </a:extLst>
          </p:cNvPr>
          <p:cNvSpPr>
            <a:spLocks noGrp="1"/>
          </p:cNvSpPr>
          <p:nvPr>
            <p:ph idx="1"/>
          </p:nvPr>
        </p:nvSpPr>
        <p:spPr>
          <a:xfrm>
            <a:off x="6303580" y="2357120"/>
            <a:ext cx="5245269" cy="3931920"/>
          </a:xfrm>
        </p:spPr>
        <p:txBody>
          <a:bodyPr vert="horz" lIns="91440" tIns="45720" rIns="91440" bIns="45720" rtlCol="0" anchor="t">
            <a:normAutofit/>
          </a:bodyPr>
          <a:lstStyle/>
          <a:p>
            <a:r>
              <a:rPr lang="en-US" sz="2000" dirty="0"/>
              <a:t>Once you have discovered whose land you are on, click on the link and learn more about those nations. </a:t>
            </a:r>
          </a:p>
          <a:p>
            <a:endParaRPr lang="en-US" sz="2000" dirty="0"/>
          </a:p>
          <a:p>
            <a:r>
              <a:rPr lang="en-US" sz="2000" dirty="0"/>
              <a:t>One of the best way we can honor other cultures is by learning more about them!</a:t>
            </a:r>
          </a:p>
        </p:txBody>
      </p:sp>
    </p:spTree>
    <p:extLst>
      <p:ext uri="{BB962C8B-B14F-4D97-AF65-F5344CB8AC3E}">
        <p14:creationId xmlns:p14="http://schemas.microsoft.com/office/powerpoint/2010/main" val="206140714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2" name="Rectangle 21">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4" name="Rectangle 23">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CC672-361A-4EB5-936E-1B72F461F533}"/>
              </a:ext>
            </a:extLst>
          </p:cNvPr>
          <p:cNvSpPr>
            <a:spLocks noGrp="1"/>
          </p:cNvSpPr>
          <p:nvPr>
            <p:ph type="title"/>
          </p:nvPr>
        </p:nvSpPr>
        <p:spPr>
          <a:xfrm>
            <a:off x="1078706" y="1035500"/>
            <a:ext cx="10058400" cy="1371600"/>
          </a:xfrm>
        </p:spPr>
        <p:txBody>
          <a:bodyPr>
            <a:normAutofit fontScale="90000"/>
          </a:bodyPr>
          <a:lstStyle/>
          <a:p>
            <a:pPr algn="ctr"/>
            <a:r>
              <a:rPr lang="en-US" b="1" dirty="0"/>
              <a:t>Check Out</a:t>
            </a:r>
            <a:br>
              <a:rPr lang="en-US" sz="2100" b="1" dirty="0"/>
            </a:br>
            <a:br>
              <a:rPr lang="en-US" sz="2100" b="1" dirty="0"/>
            </a:br>
            <a:r>
              <a:rPr lang="en-US" sz="2100" dirty="0"/>
              <a:t>Would you rather have soup or a sandwich? </a:t>
            </a:r>
            <a:br>
              <a:rPr lang="en-US" sz="2100" dirty="0"/>
            </a:br>
            <a:endParaRPr lang="en-US" sz="2100"/>
          </a:p>
        </p:txBody>
      </p:sp>
      <p:graphicFrame>
        <p:nvGraphicFramePr>
          <p:cNvPr id="5" name="Content Placeholder 2">
            <a:extLst>
              <a:ext uri="{FF2B5EF4-FFF2-40B4-BE49-F238E27FC236}">
                <a16:creationId xmlns:a16="http://schemas.microsoft.com/office/drawing/2014/main" id="{E9B61004-D259-4022-90AF-4EE02FEF6AE3}"/>
              </a:ext>
            </a:extLst>
          </p:cNvPr>
          <p:cNvGraphicFramePr>
            <a:graphicFrameLocks noGrp="1"/>
          </p:cNvGraphicFramePr>
          <p:nvPr>
            <p:ph idx="1"/>
            <p:extLst>
              <p:ext uri="{D42A27DB-BD31-4B8C-83A1-F6EECF244321}">
                <p14:modId xmlns:p14="http://schemas.microsoft.com/office/powerpoint/2010/main" val="313587962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5681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1" name="Rectangle 50">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3" name="Rectangle 52">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5" name="Group 5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6" name="Straight Connector 55">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08F455B7-514F-4326-8EA9-442D7F26C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7A9C548-0579-4864-92A3-093842E89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D4224F0-9A4A-420C-82F8-2B67484DB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0925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D06F950-E7A7-62AC-06E2-4DE6214A15E4}"/>
              </a:ext>
            </a:extLst>
          </p:cNvPr>
          <p:cNvPicPr>
            <a:picLocks noChangeAspect="1"/>
          </p:cNvPicPr>
          <p:nvPr/>
        </p:nvPicPr>
        <p:blipFill>
          <a:blip r:embed="rId2"/>
          <a:stretch>
            <a:fillRect/>
          </a:stretch>
        </p:blipFill>
        <p:spPr>
          <a:xfrm>
            <a:off x="164183" y="194832"/>
            <a:ext cx="5853844" cy="6468336"/>
          </a:xfrm>
          <a:prstGeom prst="rect">
            <a:avLst/>
          </a:prstGeom>
        </p:spPr>
      </p:pic>
      <p:sp>
        <p:nvSpPr>
          <p:cNvPr id="66" name="Rectangle 65">
            <a:extLst>
              <a:ext uri="{FF2B5EF4-FFF2-40B4-BE49-F238E27FC236}">
                <a16:creationId xmlns:a16="http://schemas.microsoft.com/office/drawing/2014/main" id="{57525A5F-CDD4-4EB3-9187-2A0E9EA1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5560" y="643464"/>
            <a:ext cx="4780243"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68" name="Rectangle 67">
            <a:extLst>
              <a:ext uri="{FF2B5EF4-FFF2-40B4-BE49-F238E27FC236}">
                <a16:creationId xmlns:a16="http://schemas.microsoft.com/office/drawing/2014/main" id="{08F5B423-DA6A-4E80-B3CA-549A442C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19117" y="806860"/>
            <a:ext cx="445312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DDDFDDC-35FC-4AB8-A8DD-9C0A1E70305F}"/>
              </a:ext>
            </a:extLst>
          </p:cNvPr>
          <p:cNvSpPr>
            <a:spLocks noGrp="1"/>
          </p:cNvSpPr>
          <p:nvPr>
            <p:ph type="title"/>
          </p:nvPr>
        </p:nvSpPr>
        <p:spPr>
          <a:xfrm>
            <a:off x="7344988" y="1559768"/>
            <a:ext cx="3601387" cy="3135379"/>
          </a:xfrm>
        </p:spPr>
        <p:txBody>
          <a:bodyPr vert="horz" lIns="91440" tIns="45720" rIns="91440" bIns="45720" rtlCol="0" anchor="ctr">
            <a:normAutofit/>
          </a:bodyPr>
          <a:lstStyle/>
          <a:p>
            <a:pPr algn="ctr">
              <a:lnSpc>
                <a:spcPct val="83000"/>
              </a:lnSpc>
            </a:pPr>
            <a:r>
              <a:rPr lang="en-US" sz="4800" cap="all" spc="-100"/>
              <a:t>Human Relations Diversity &amp; Equity </a:t>
            </a:r>
          </a:p>
        </p:txBody>
      </p:sp>
      <p:sp>
        <p:nvSpPr>
          <p:cNvPr id="70" name="Rectangle 69">
            <a:extLst>
              <a:ext uri="{FF2B5EF4-FFF2-40B4-BE49-F238E27FC236}">
                <a16:creationId xmlns:a16="http://schemas.microsoft.com/office/drawing/2014/main" id="{738170B5-3ECC-493B-85FA-6905971AD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19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2" name="Straight Connector 71">
            <a:extLst>
              <a:ext uri="{FF2B5EF4-FFF2-40B4-BE49-F238E27FC236}">
                <a16:creationId xmlns:a16="http://schemas.microsoft.com/office/drawing/2014/main" id="{F8DD37B8-B6EA-49DC-90EF-F4E3594540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9549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00F7FF8-41E5-4585-AFDC-54EA8B275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8713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E2A71D-F8BA-4E4F-88A8-1F5FD5DF13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9549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2664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D4B09DA2-1D86-40FA-B936-D96BFAFDDFBF}"/>
              </a:ext>
            </a:extLst>
          </p:cNvPr>
          <p:cNvSpPr>
            <a:spLocks noGrp="1"/>
          </p:cNvSpPr>
          <p:nvPr>
            <p:ph type="title"/>
          </p:nvPr>
        </p:nvSpPr>
        <p:spPr>
          <a:xfrm>
            <a:off x="1078706" y="880719"/>
            <a:ext cx="10058400" cy="1371600"/>
          </a:xfrm>
        </p:spPr>
        <p:txBody>
          <a:bodyPr>
            <a:normAutofit fontScale="90000"/>
          </a:bodyPr>
          <a:lstStyle/>
          <a:p>
            <a:pPr algn="ctr"/>
            <a:r>
              <a:rPr lang="en-US" b="1"/>
              <a:t>Welcome</a:t>
            </a:r>
            <a:br>
              <a:rPr lang="en-US" b="1"/>
            </a:br>
            <a:br>
              <a:rPr lang="en-US" b="1"/>
            </a:br>
            <a:r>
              <a:rPr lang="en-US" sz="3600"/>
              <a:t>Would you rather read the book or watch the movie? </a:t>
            </a:r>
            <a:endParaRPr lang="en-US" sz="3600" b="1"/>
          </a:p>
        </p:txBody>
      </p:sp>
      <p:graphicFrame>
        <p:nvGraphicFramePr>
          <p:cNvPr id="5" name="Content Placeholder 2">
            <a:extLst>
              <a:ext uri="{FF2B5EF4-FFF2-40B4-BE49-F238E27FC236}">
                <a16:creationId xmlns:a16="http://schemas.microsoft.com/office/drawing/2014/main" id="{2EA61164-C9BC-4550-A9DC-57A6C71A0EC5}"/>
              </a:ext>
            </a:extLst>
          </p:cNvPr>
          <p:cNvGraphicFramePr>
            <a:graphicFrameLocks noGrp="1"/>
          </p:cNvGraphicFramePr>
          <p:nvPr>
            <p:ph idx="1"/>
            <p:extLst>
              <p:ext uri="{D42A27DB-BD31-4B8C-83A1-F6EECF244321}">
                <p14:modId xmlns:p14="http://schemas.microsoft.com/office/powerpoint/2010/main" val="359337703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0668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Rectangle 103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D18AF6-726D-408F-97F7-B478168FEB96}"/>
              </a:ext>
            </a:extLst>
          </p:cNvPr>
          <p:cNvSpPr>
            <a:spLocks noGrp="1"/>
          </p:cNvSpPr>
          <p:nvPr>
            <p:ph idx="1"/>
          </p:nvPr>
        </p:nvSpPr>
        <p:spPr>
          <a:xfrm>
            <a:off x="557720" y="2149813"/>
            <a:ext cx="2477581" cy="3854197"/>
          </a:xfrm>
        </p:spPr>
        <p:txBody>
          <a:bodyPr vert="horz" lIns="91440" tIns="45720" rIns="91440" bIns="45720" rtlCol="0">
            <a:normAutofit/>
          </a:bodyPr>
          <a:lstStyle/>
          <a:p>
            <a:pPr marL="0" indent="0">
              <a:spcBef>
                <a:spcPts val="1000"/>
              </a:spcBef>
              <a:buNone/>
            </a:pPr>
            <a:r>
              <a:rPr lang="en-US" sz="4400" dirty="0">
                <a:solidFill>
                  <a:schemeClr val="tx1">
                    <a:lumMod val="85000"/>
                    <a:lumOff val="15000"/>
                  </a:schemeClr>
                </a:solidFill>
                <a:latin typeface="Calibri"/>
                <a:cs typeface="Calibri"/>
              </a:rPr>
              <a:t>Teacher Feedback Form</a:t>
            </a:r>
            <a:endParaRPr lang="en-US" sz="4400" dirty="0">
              <a:solidFill>
                <a:schemeClr val="tx1">
                  <a:lumMod val="85000"/>
                  <a:lumOff val="15000"/>
                </a:schemeClr>
              </a:solidFill>
            </a:endParaRPr>
          </a:p>
        </p:txBody>
      </p:sp>
      <p:sp>
        <p:nvSpPr>
          <p:cNvPr id="1037" name="Rectangle 103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1026" name="Picture 2" descr="QRCode for HRDE Advisory Lesson Feedback Survey">
            <a:extLst>
              <a:ext uri="{FF2B5EF4-FFF2-40B4-BE49-F238E27FC236}">
                <a16:creationId xmlns:a16="http://schemas.microsoft.com/office/drawing/2014/main" id="{6BC2C666-4809-8B6F-53ED-12BD9806FDD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7554" y="882398"/>
            <a:ext cx="5121612" cy="512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7969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2" name="Rectangle 21">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4" name="Rectangle 23">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054151-0EFC-4B63-9E19-33094E2DA30E}"/>
              </a:ext>
            </a:extLst>
          </p:cNvPr>
          <p:cNvSpPr>
            <a:spLocks noGrp="1"/>
          </p:cNvSpPr>
          <p:nvPr>
            <p:ph type="title"/>
          </p:nvPr>
        </p:nvSpPr>
        <p:spPr>
          <a:xfrm>
            <a:off x="573409" y="559477"/>
            <a:ext cx="3765200" cy="5709931"/>
          </a:xfrm>
        </p:spPr>
        <p:txBody>
          <a:bodyPr>
            <a:normAutofit/>
          </a:bodyPr>
          <a:lstStyle/>
          <a:p>
            <a:pPr algn="ctr"/>
            <a:r>
              <a:rPr lang="en-US"/>
              <a:t>Objectives</a:t>
            </a:r>
          </a:p>
        </p:txBody>
      </p:sp>
      <p:graphicFrame>
        <p:nvGraphicFramePr>
          <p:cNvPr id="5" name="Content Placeholder 2">
            <a:extLst>
              <a:ext uri="{FF2B5EF4-FFF2-40B4-BE49-F238E27FC236}">
                <a16:creationId xmlns:a16="http://schemas.microsoft.com/office/drawing/2014/main" id="{0EFFC1D0-22E7-4319-AE24-0F6F0C5DECB7}"/>
              </a:ext>
            </a:extLst>
          </p:cNvPr>
          <p:cNvGraphicFramePr>
            <a:graphicFrameLocks noGrp="1"/>
          </p:cNvGraphicFramePr>
          <p:nvPr>
            <p:ph idx="1"/>
            <p:extLst>
              <p:ext uri="{D42A27DB-BD31-4B8C-83A1-F6EECF244321}">
                <p14:modId xmlns:p14="http://schemas.microsoft.com/office/powerpoint/2010/main" val="299367514"/>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51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4" name="Picture 4" descr="A group of people standing next to a body of water&#10;&#10;Description automatically generated">
            <a:extLst>
              <a:ext uri="{FF2B5EF4-FFF2-40B4-BE49-F238E27FC236}">
                <a16:creationId xmlns:a16="http://schemas.microsoft.com/office/drawing/2014/main" id="{40E85F2A-B3F9-420E-B2EA-7421A91E4207}"/>
              </a:ext>
            </a:extLst>
          </p:cNvPr>
          <p:cNvPicPr>
            <a:picLocks noChangeAspect="1"/>
          </p:cNvPicPr>
          <p:nvPr/>
        </p:nvPicPr>
        <p:blipFill>
          <a:blip r:embed="rId3"/>
          <a:stretch>
            <a:fillRect/>
          </a:stretch>
        </p:blipFill>
        <p:spPr>
          <a:xfrm>
            <a:off x="1154158" y="882398"/>
            <a:ext cx="6738963" cy="5121612"/>
          </a:xfrm>
          <a:prstGeom prst="rect">
            <a:avLst/>
          </a:prstGeom>
        </p:spPr>
      </p:pic>
      <p:sp>
        <p:nvSpPr>
          <p:cNvPr id="15" name="Rectangle 1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767F9-3F0E-4652-80CF-8E6CB6D0FC57}"/>
              </a:ext>
            </a:extLst>
          </p:cNvPr>
          <p:cNvSpPr>
            <a:spLocks noGrp="1"/>
          </p:cNvSpPr>
          <p:nvPr>
            <p:ph type="title"/>
          </p:nvPr>
        </p:nvSpPr>
        <p:spPr>
          <a:xfrm>
            <a:off x="9321801" y="612843"/>
            <a:ext cx="2312480" cy="1499738"/>
          </a:xfrm>
        </p:spPr>
        <p:txBody>
          <a:bodyPr anchor="b">
            <a:normAutofit/>
          </a:bodyPr>
          <a:lstStyle/>
          <a:p>
            <a:r>
              <a:rPr lang="en-US" sz="2800"/>
              <a:t>In 1492...</a:t>
            </a:r>
          </a:p>
        </p:txBody>
      </p:sp>
      <p:sp>
        <p:nvSpPr>
          <p:cNvPr id="8" name="Content Placeholder 7">
            <a:extLst>
              <a:ext uri="{FF2B5EF4-FFF2-40B4-BE49-F238E27FC236}">
                <a16:creationId xmlns:a16="http://schemas.microsoft.com/office/drawing/2014/main" id="{73FE9A34-BBC7-430D-911F-10770F979EB1}"/>
              </a:ext>
            </a:extLst>
          </p:cNvPr>
          <p:cNvSpPr>
            <a:spLocks noGrp="1"/>
          </p:cNvSpPr>
          <p:nvPr>
            <p:ph idx="1"/>
          </p:nvPr>
        </p:nvSpPr>
        <p:spPr>
          <a:xfrm>
            <a:off x="9321801" y="2149813"/>
            <a:ext cx="2312479" cy="3854197"/>
          </a:xfrm>
        </p:spPr>
        <p:txBody>
          <a:bodyPr vert="horz" lIns="91440" tIns="45720" rIns="91440" bIns="45720" rtlCol="0" anchor="t">
            <a:normAutofit lnSpcReduction="10000"/>
          </a:bodyPr>
          <a:lstStyle/>
          <a:p>
            <a:pPr marL="0" indent="0">
              <a:buNone/>
            </a:pPr>
            <a:r>
              <a:rPr lang="en-US" sz="2000" dirty="0">
                <a:solidFill>
                  <a:schemeClr val="tx1">
                    <a:lumMod val="85000"/>
                    <a:lumOff val="15000"/>
                  </a:schemeClr>
                </a:solidFill>
              </a:rPr>
              <a:t>Columbus sailed the ocean blue…</a:t>
            </a:r>
          </a:p>
          <a:p>
            <a:pPr marL="0" indent="0">
              <a:buNone/>
            </a:pPr>
            <a:r>
              <a:rPr lang="en-US" sz="2000" dirty="0">
                <a:solidFill>
                  <a:schemeClr val="tx1">
                    <a:lumMod val="85000"/>
                    <a:lumOff val="15000"/>
                  </a:schemeClr>
                </a:solidFill>
              </a:rPr>
              <a:t>and discovered America... </a:t>
            </a:r>
          </a:p>
          <a:p>
            <a:pPr marL="0" indent="0">
              <a:buNone/>
            </a:pPr>
            <a:endParaRPr lang="en-US" sz="2000" dirty="0">
              <a:solidFill>
                <a:schemeClr val="tx1">
                  <a:lumMod val="85000"/>
                  <a:lumOff val="15000"/>
                </a:schemeClr>
              </a:solidFill>
            </a:endParaRPr>
          </a:p>
          <a:p>
            <a:pPr marL="0" indent="0">
              <a:buNone/>
            </a:pPr>
            <a:r>
              <a:rPr lang="en-US" sz="2000" dirty="0">
                <a:solidFill>
                  <a:schemeClr val="tx1">
                    <a:lumMod val="85000"/>
                    <a:lumOff val="15000"/>
                  </a:schemeClr>
                </a:solidFill>
              </a:rPr>
              <a:t>Or did he? </a:t>
            </a:r>
            <a:endParaRPr lang="en-US">
              <a:solidFill>
                <a:schemeClr val="tx1">
                  <a:lumMod val="85000"/>
                  <a:lumOff val="15000"/>
                </a:schemeClr>
              </a:solidFill>
            </a:endParaRPr>
          </a:p>
          <a:p>
            <a:pPr marL="0" indent="0">
              <a:buNone/>
            </a:pPr>
            <a:endParaRPr lang="en-US" sz="2000" dirty="0">
              <a:solidFill>
                <a:schemeClr val="tx1">
                  <a:lumMod val="85000"/>
                  <a:lumOff val="15000"/>
                </a:schemeClr>
              </a:solidFill>
            </a:endParaRPr>
          </a:p>
          <a:p>
            <a:pPr marL="0" indent="0">
              <a:buNone/>
            </a:pPr>
            <a:r>
              <a:rPr lang="en-US" sz="2000" dirty="0">
                <a:solidFill>
                  <a:schemeClr val="tx1">
                    <a:lumMod val="85000"/>
                    <a:lumOff val="15000"/>
                  </a:schemeClr>
                </a:solidFill>
              </a:rPr>
              <a:t>Let’s learn about the history of Columbus Day</a:t>
            </a:r>
          </a:p>
        </p:txBody>
      </p:sp>
    </p:spTree>
    <p:extLst>
      <p:ext uri="{BB962C8B-B14F-4D97-AF65-F5344CB8AC3E}">
        <p14:creationId xmlns:p14="http://schemas.microsoft.com/office/powerpoint/2010/main" val="201377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9891C27D-8C9D-415C-A639-23D76B7B1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9" name="Rectangle 28">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rgbClr val="404040"/>
            </a:solidFill>
            <a:prstDash val="solid"/>
            <a:miter lim="800000"/>
          </a:ln>
          <a:effectLst/>
        </p:spPr>
      </p:sp>
      <p:sp>
        <p:nvSpPr>
          <p:cNvPr id="31" name="Rectangle 30">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85600-F7C7-4894-BE89-E4905C487138}"/>
              </a:ext>
            </a:extLst>
          </p:cNvPr>
          <p:cNvSpPr>
            <a:spLocks noGrp="1"/>
          </p:cNvSpPr>
          <p:nvPr>
            <p:ph type="title"/>
          </p:nvPr>
        </p:nvSpPr>
        <p:spPr>
          <a:xfrm>
            <a:off x="8434764" y="1182454"/>
            <a:ext cx="3520664" cy="3480794"/>
          </a:xfrm>
        </p:spPr>
        <p:txBody>
          <a:bodyPr vert="horz" lIns="91440" tIns="45720" rIns="91440" bIns="45720" rtlCol="0" anchor="ctr">
            <a:normAutofit/>
          </a:bodyPr>
          <a:lstStyle/>
          <a:p>
            <a:pPr algn="ctr">
              <a:lnSpc>
                <a:spcPct val="83000"/>
              </a:lnSpc>
            </a:pPr>
            <a:r>
              <a:rPr lang="en-US" sz="3600" cap="all" spc="-100"/>
              <a:t>The real story of  Columbus Day</a:t>
            </a:r>
          </a:p>
        </p:txBody>
      </p:sp>
      <p:pic>
        <p:nvPicPr>
          <p:cNvPr id="4" name="Online Media 3" title="Why the US celebrates Columbus Day">
            <a:hlinkClick r:id="" action="ppaction://media"/>
            <a:extLst>
              <a:ext uri="{FF2B5EF4-FFF2-40B4-BE49-F238E27FC236}">
                <a16:creationId xmlns:a16="http://schemas.microsoft.com/office/drawing/2014/main" id="{D3265E2A-EFDD-D589-D15F-F25AF5971456}"/>
              </a:ext>
            </a:extLst>
          </p:cNvPr>
          <p:cNvPicPr>
            <a:picLocks noRot="1" noChangeAspect="1"/>
          </p:cNvPicPr>
          <p:nvPr>
            <a:videoFile r:link="rId1"/>
          </p:nvPr>
        </p:nvPicPr>
        <p:blipFill>
          <a:blip r:embed="rId4"/>
          <a:stretch>
            <a:fillRect/>
          </a:stretch>
        </p:blipFill>
        <p:spPr>
          <a:xfrm>
            <a:off x="1036667" y="1860976"/>
            <a:ext cx="6143695" cy="3471188"/>
          </a:xfrm>
          <a:prstGeom prst="rect">
            <a:avLst/>
          </a:prstGeom>
        </p:spPr>
      </p:pic>
    </p:spTree>
    <p:extLst>
      <p:ext uri="{BB962C8B-B14F-4D97-AF65-F5344CB8AC3E}">
        <p14:creationId xmlns:p14="http://schemas.microsoft.com/office/powerpoint/2010/main" val="132638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90DB48-571F-4555-8C4A-ADE03C0A6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268B8B-5DFE-472C-B3C0-F49CA32D76A9}"/>
              </a:ext>
            </a:extLst>
          </p:cNvPr>
          <p:cNvSpPr>
            <a:spLocks noGrp="1"/>
          </p:cNvSpPr>
          <p:nvPr>
            <p:ph type="title"/>
          </p:nvPr>
        </p:nvSpPr>
        <p:spPr>
          <a:xfrm>
            <a:off x="644884" y="1168400"/>
            <a:ext cx="3270624" cy="4521200"/>
          </a:xfrm>
        </p:spPr>
        <p:txBody>
          <a:bodyPr>
            <a:normAutofit/>
          </a:bodyPr>
          <a:lstStyle/>
          <a:p>
            <a:r>
              <a:rPr lang="en-US" dirty="0">
                <a:solidFill>
                  <a:schemeClr val="tx1"/>
                </a:solidFill>
              </a:rPr>
              <a:t>REFLECTION</a:t>
            </a:r>
          </a:p>
        </p:txBody>
      </p:sp>
      <p:sp>
        <p:nvSpPr>
          <p:cNvPr id="10" name="Rectangle 9">
            <a:extLst>
              <a:ext uri="{FF2B5EF4-FFF2-40B4-BE49-F238E27FC236}">
                <a16:creationId xmlns:a16="http://schemas.microsoft.com/office/drawing/2014/main" id="{C0A3D0E9-F0EC-4889-8704-20D62BD71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568" y="0"/>
            <a:ext cx="7966432" cy="6858000"/>
          </a:xfrm>
          <a:prstGeom prst="rect">
            <a:avLst/>
          </a:prstGeom>
          <a:solidFill>
            <a:schemeClr val="accent1"/>
          </a:solidFill>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2" name="Rectangle 11">
            <a:extLst>
              <a:ext uri="{FF2B5EF4-FFF2-40B4-BE49-F238E27FC236}">
                <a16:creationId xmlns:a16="http://schemas.microsoft.com/office/drawing/2014/main" id="{F736D679-B037-43B8-A67C-D8D491F7A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0451" y="643468"/>
            <a:ext cx="6676665" cy="5571064"/>
          </a:xfrm>
          <a:prstGeom prst="rect">
            <a:avLst/>
          </a:prstGeom>
          <a:solidFill>
            <a:srgbClr val="FFFFFF"/>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5DD412-4B8E-4F4E-8164-15667C4EA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520" y="726948"/>
            <a:ext cx="6510528" cy="540410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4D1781-2B21-4781-A309-C887E2FC538C}"/>
              </a:ext>
            </a:extLst>
          </p:cNvPr>
          <p:cNvSpPr>
            <a:spLocks noGrp="1"/>
          </p:cNvSpPr>
          <p:nvPr>
            <p:ph idx="1"/>
          </p:nvPr>
        </p:nvSpPr>
        <p:spPr>
          <a:xfrm>
            <a:off x="5299330" y="864266"/>
            <a:ext cx="5914157" cy="5087662"/>
          </a:xfrm>
        </p:spPr>
        <p:txBody>
          <a:bodyPr vert="horz" lIns="91440" tIns="45720" rIns="91440" bIns="45720" rtlCol="0" anchor="ctr">
            <a:normAutofit/>
          </a:bodyPr>
          <a:lstStyle/>
          <a:p>
            <a:pPr>
              <a:lnSpc>
                <a:spcPct val="90000"/>
              </a:lnSpc>
            </a:pPr>
            <a:r>
              <a:rPr lang="en-US" sz="2800" dirty="0">
                <a:solidFill>
                  <a:schemeClr val="tx1">
                    <a:lumMod val="85000"/>
                    <a:lumOff val="15000"/>
                  </a:schemeClr>
                </a:solidFill>
              </a:rPr>
              <a:t>What did you learn about the history of Columbus Day? </a:t>
            </a:r>
          </a:p>
          <a:p>
            <a:pPr>
              <a:lnSpc>
                <a:spcPct val="90000"/>
              </a:lnSpc>
            </a:pPr>
            <a:endParaRPr lang="en-US" sz="2800" dirty="0">
              <a:solidFill>
                <a:schemeClr val="tx1">
                  <a:lumMod val="85000"/>
                  <a:lumOff val="15000"/>
                </a:schemeClr>
              </a:solidFill>
            </a:endParaRPr>
          </a:p>
          <a:p>
            <a:pPr>
              <a:lnSpc>
                <a:spcPct val="90000"/>
              </a:lnSpc>
            </a:pPr>
            <a:r>
              <a:rPr lang="en-US" sz="2800" dirty="0">
                <a:solidFill>
                  <a:schemeClr val="tx1">
                    <a:lumMod val="85000"/>
                    <a:lumOff val="15000"/>
                  </a:schemeClr>
                </a:solidFill>
              </a:rPr>
              <a:t>Why did the Italians rally to establish Columbus Day?</a:t>
            </a:r>
          </a:p>
          <a:p>
            <a:pPr>
              <a:lnSpc>
                <a:spcPct val="90000"/>
              </a:lnSpc>
            </a:pPr>
            <a:endParaRPr lang="en-US" sz="2800" dirty="0">
              <a:solidFill>
                <a:schemeClr val="tx1">
                  <a:lumMod val="85000"/>
                  <a:lumOff val="15000"/>
                </a:schemeClr>
              </a:solidFill>
            </a:endParaRPr>
          </a:p>
          <a:p>
            <a:pPr>
              <a:lnSpc>
                <a:spcPct val="90000"/>
              </a:lnSpc>
            </a:pPr>
            <a:r>
              <a:rPr lang="en-US" sz="2800" dirty="0">
                <a:solidFill>
                  <a:schemeClr val="tx1">
                    <a:lumMod val="85000"/>
                    <a:lumOff val="15000"/>
                  </a:schemeClr>
                </a:solidFill>
              </a:rPr>
              <a:t>Do you think we continue celebrating Columbus Day? </a:t>
            </a:r>
          </a:p>
          <a:p>
            <a:pPr lvl="1">
              <a:lnSpc>
                <a:spcPct val="90000"/>
              </a:lnSpc>
            </a:pPr>
            <a:endParaRPr lang="en-US" sz="1700" dirty="0">
              <a:solidFill>
                <a:schemeClr val="tx1">
                  <a:lumMod val="85000"/>
                  <a:lumOff val="15000"/>
                </a:schemeClr>
              </a:solidFill>
            </a:endParaRPr>
          </a:p>
        </p:txBody>
      </p:sp>
    </p:spTree>
    <p:extLst>
      <p:ext uri="{BB962C8B-B14F-4D97-AF65-F5344CB8AC3E}">
        <p14:creationId xmlns:p14="http://schemas.microsoft.com/office/powerpoint/2010/main" val="251246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ign on the side of a flag&#10;&#10;Description automatically generated">
            <a:extLst>
              <a:ext uri="{FF2B5EF4-FFF2-40B4-BE49-F238E27FC236}">
                <a16:creationId xmlns:a16="http://schemas.microsoft.com/office/drawing/2014/main" id="{1D85FDAC-11FB-48E4-B0D9-3F75ADD00B18}"/>
              </a:ext>
            </a:extLst>
          </p:cNvPr>
          <p:cNvPicPr>
            <a:picLocks noChangeAspect="1"/>
          </p:cNvPicPr>
          <p:nvPr/>
        </p:nvPicPr>
        <p:blipFill>
          <a:blip r:embed="rId3"/>
          <a:stretch>
            <a:fillRect/>
          </a:stretch>
        </p:blipFill>
        <p:spPr>
          <a:xfrm>
            <a:off x="553637" y="1768534"/>
            <a:ext cx="3322121" cy="3322121"/>
          </a:xfrm>
          <a:prstGeom prst="rect">
            <a:avLst/>
          </a:prstGeom>
        </p:spPr>
      </p:pic>
      <p:sp>
        <p:nvSpPr>
          <p:cNvPr id="7" name="Rectangle 10">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4630"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2">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222"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4CD5A-5881-446E-9A2F-771FF1A3A03E}"/>
              </a:ext>
            </a:extLst>
          </p:cNvPr>
          <p:cNvSpPr>
            <a:spLocks noGrp="1"/>
          </p:cNvSpPr>
          <p:nvPr>
            <p:ph type="title"/>
          </p:nvPr>
        </p:nvSpPr>
        <p:spPr>
          <a:xfrm>
            <a:off x="5041392" y="642593"/>
            <a:ext cx="6281928" cy="1744183"/>
          </a:xfrm>
        </p:spPr>
        <p:txBody>
          <a:bodyPr>
            <a:normAutofit/>
          </a:bodyPr>
          <a:lstStyle/>
          <a:p>
            <a:r>
              <a:rPr lang="en-US"/>
              <a:t>Who Recognizes Columbus Day?</a:t>
            </a:r>
          </a:p>
        </p:txBody>
      </p:sp>
      <p:sp>
        <p:nvSpPr>
          <p:cNvPr id="3" name="Content Placeholder 2">
            <a:extLst>
              <a:ext uri="{FF2B5EF4-FFF2-40B4-BE49-F238E27FC236}">
                <a16:creationId xmlns:a16="http://schemas.microsoft.com/office/drawing/2014/main" id="{EBEB8D77-B1DE-4BA3-97CA-4419CF7D4AFE}"/>
              </a:ext>
            </a:extLst>
          </p:cNvPr>
          <p:cNvSpPr>
            <a:spLocks noGrp="1"/>
          </p:cNvSpPr>
          <p:nvPr>
            <p:ph idx="1"/>
          </p:nvPr>
        </p:nvSpPr>
        <p:spPr>
          <a:xfrm>
            <a:off x="5041392" y="2386584"/>
            <a:ext cx="6281928" cy="3648456"/>
          </a:xfrm>
        </p:spPr>
        <p:txBody>
          <a:bodyPr vert="horz" lIns="91440" tIns="45720" rIns="91440" bIns="45720" rtlCol="0" anchor="t">
            <a:normAutofit lnSpcReduction="10000"/>
          </a:bodyPr>
          <a:lstStyle/>
          <a:p>
            <a:pPr>
              <a:lnSpc>
                <a:spcPct val="100000"/>
              </a:lnSpc>
            </a:pPr>
            <a:r>
              <a:rPr lang="en-US" dirty="0">
                <a:ea typeface="+mn-lt"/>
                <a:cs typeface="+mn-lt"/>
              </a:rPr>
              <a:t>Columbus Day is still a federal holiday.  Meaning it is observed by banks, the bond market, the U.S. Postal Service, other federal agencies, most state government offices, many businesses, and most school districts.</a:t>
            </a:r>
          </a:p>
          <a:p>
            <a:pPr>
              <a:lnSpc>
                <a:spcPct val="100000"/>
              </a:lnSpc>
            </a:pPr>
            <a:endParaRPr lang="en-US"/>
          </a:p>
          <a:p>
            <a:pPr>
              <a:lnSpc>
                <a:spcPct val="100000"/>
              </a:lnSpc>
            </a:pPr>
            <a:r>
              <a:rPr lang="en-US" dirty="0"/>
              <a:t>However, states and local governments can choose not to observe a federal holiday. </a:t>
            </a:r>
          </a:p>
          <a:p>
            <a:pPr>
              <a:lnSpc>
                <a:spcPct val="100000"/>
              </a:lnSpc>
            </a:pPr>
            <a:endParaRPr lang="en-US"/>
          </a:p>
          <a:p>
            <a:pPr>
              <a:lnSpc>
                <a:spcPct val="100000"/>
              </a:lnSpc>
            </a:pPr>
            <a:r>
              <a:rPr lang="en-US"/>
              <a:t>In 2014 LAUSD stopped school closures on Columbus Day in favor of closing on Cesar Chavez Day!*  </a:t>
            </a:r>
          </a:p>
          <a:p>
            <a:pPr>
              <a:lnSpc>
                <a:spcPct val="100000"/>
              </a:lnSpc>
            </a:pPr>
            <a:endParaRPr lang="en-US"/>
          </a:p>
          <a:p>
            <a:pPr>
              <a:lnSpc>
                <a:spcPct val="100000"/>
              </a:lnSpc>
            </a:pPr>
            <a:r>
              <a:rPr lang="en-US"/>
              <a:t>Los Angeles County  has recognized Indigenous Peoples' Day rather </a:t>
            </a:r>
            <a:r>
              <a:rPr lang="en-US" dirty="0"/>
              <a:t>than Columbus Day since 2018.  </a:t>
            </a:r>
          </a:p>
        </p:txBody>
      </p:sp>
      <p:sp>
        <p:nvSpPr>
          <p:cNvPr id="9" name="Footer Placeholder 8">
            <a:extLst>
              <a:ext uri="{FF2B5EF4-FFF2-40B4-BE49-F238E27FC236}">
                <a16:creationId xmlns:a16="http://schemas.microsoft.com/office/drawing/2014/main" id="{00BFD595-8577-45F6-B5B7-CE5FCD19CCF7}"/>
              </a:ext>
            </a:extLst>
          </p:cNvPr>
          <p:cNvSpPr>
            <a:spLocks noGrp="1"/>
          </p:cNvSpPr>
          <p:nvPr>
            <p:ph type="ftr" sz="quarter" idx="11"/>
          </p:nvPr>
        </p:nvSpPr>
        <p:spPr>
          <a:xfrm>
            <a:off x="5269706" y="6082665"/>
            <a:ext cx="5816600" cy="365760"/>
          </a:xfrm>
        </p:spPr>
        <p:txBody>
          <a:bodyPr/>
          <a:lstStyle/>
          <a:p>
            <a:r>
              <a:rPr lang="en-US">
                <a:ea typeface="+mn-lt"/>
                <a:cs typeface="+mn-lt"/>
              </a:rPr>
              <a:t>*LA Unified Office of Communications &amp; Media Relations.2014. School Board Approves Resolution Honoring the Life and Legacy of Cesar E. Chavez.</a:t>
            </a:r>
            <a:endParaRPr lang="en-US"/>
          </a:p>
        </p:txBody>
      </p:sp>
    </p:spTree>
    <p:extLst>
      <p:ext uri="{BB962C8B-B14F-4D97-AF65-F5344CB8AC3E}">
        <p14:creationId xmlns:p14="http://schemas.microsoft.com/office/powerpoint/2010/main" val="152439409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4" descr="Logo&#10;&#10;Description automatically generated">
            <a:extLst>
              <a:ext uri="{FF2B5EF4-FFF2-40B4-BE49-F238E27FC236}">
                <a16:creationId xmlns:a16="http://schemas.microsoft.com/office/drawing/2014/main" id="{21E17664-757F-4703-94D8-865467A7A251}"/>
              </a:ext>
            </a:extLst>
          </p:cNvPr>
          <p:cNvPicPr>
            <a:picLocks noChangeAspect="1"/>
          </p:cNvPicPr>
          <p:nvPr/>
        </p:nvPicPr>
        <p:blipFill rotWithShape="1">
          <a:blip r:embed="rId3"/>
          <a:srcRect l="4210" r="5462" b="-1"/>
          <a:stretch/>
        </p:blipFill>
        <p:spPr>
          <a:xfrm>
            <a:off x="424928" y="419292"/>
            <a:ext cx="5522976" cy="6053328"/>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10D443-8E1D-443F-A248-FAB32C66790F}"/>
              </a:ext>
            </a:extLst>
          </p:cNvPr>
          <p:cNvSpPr>
            <a:spLocks noGrp="1"/>
          </p:cNvSpPr>
          <p:nvPr>
            <p:ph type="title"/>
          </p:nvPr>
        </p:nvSpPr>
        <p:spPr>
          <a:xfrm>
            <a:off x="6846137" y="310907"/>
            <a:ext cx="4602152" cy="1718225"/>
          </a:xfrm>
        </p:spPr>
        <p:txBody>
          <a:bodyPr>
            <a:normAutofit/>
          </a:bodyPr>
          <a:lstStyle/>
          <a:p>
            <a:r>
              <a:rPr lang="en-US"/>
              <a:t>What is Indigenous Peoples' Day? </a:t>
            </a:r>
          </a:p>
        </p:txBody>
      </p:sp>
      <p:sp>
        <p:nvSpPr>
          <p:cNvPr id="3" name="Content Placeholder 2">
            <a:extLst>
              <a:ext uri="{FF2B5EF4-FFF2-40B4-BE49-F238E27FC236}">
                <a16:creationId xmlns:a16="http://schemas.microsoft.com/office/drawing/2014/main" id="{1574BACA-5188-4015-A74A-04A4AE19958E}"/>
              </a:ext>
            </a:extLst>
          </p:cNvPr>
          <p:cNvSpPr>
            <a:spLocks noGrp="1"/>
          </p:cNvSpPr>
          <p:nvPr>
            <p:ph idx="1"/>
          </p:nvPr>
        </p:nvSpPr>
        <p:spPr>
          <a:xfrm>
            <a:off x="6691356" y="2026952"/>
            <a:ext cx="5090307" cy="4069772"/>
          </a:xfrm>
        </p:spPr>
        <p:txBody>
          <a:bodyPr vert="horz" lIns="91440" tIns="45720" rIns="91440" bIns="45720" rtlCol="0" anchor="t">
            <a:noAutofit/>
          </a:bodyPr>
          <a:lstStyle/>
          <a:p>
            <a:r>
              <a:rPr lang="en-US" sz="1800" dirty="0">
                <a:ea typeface="+mn-lt"/>
                <a:cs typeface="+mn-lt"/>
              </a:rPr>
              <a:t>Indigenous Peoples' Day</a:t>
            </a:r>
            <a:r>
              <a:rPr lang="en-US" sz="1800">
                <a:ea typeface="+mn-lt"/>
                <a:cs typeface="+mn-lt"/>
              </a:rPr>
              <a:t> </a:t>
            </a:r>
            <a:r>
              <a:rPr lang="en-US" sz="1800" dirty="0">
                <a:ea typeface="+mn-lt"/>
                <a:cs typeface="+mn-lt"/>
              </a:rPr>
              <a:t> celebrates and honors Native American peoples and their histories and cultures.</a:t>
            </a:r>
            <a:endParaRPr lang="en-US" sz="1800" dirty="0"/>
          </a:p>
          <a:p>
            <a:endParaRPr lang="en-US" sz="1800" dirty="0"/>
          </a:p>
          <a:p>
            <a:r>
              <a:rPr lang="en-US" sz="1800" dirty="0">
                <a:ea typeface="+mn-lt"/>
                <a:cs typeface="+mn-lt"/>
              </a:rPr>
              <a:t>Indigenous Peoples' Day is celebrated across the US on the second Monday in October. </a:t>
            </a:r>
          </a:p>
          <a:p>
            <a:endParaRPr lang="en-US" sz="1800" dirty="0">
              <a:ea typeface="+mn-lt"/>
              <a:cs typeface="+mn-lt"/>
            </a:endParaRPr>
          </a:p>
          <a:p>
            <a:r>
              <a:rPr lang="en-US" sz="1800" dirty="0">
                <a:ea typeface="+mn-lt"/>
                <a:cs typeface="+mn-lt"/>
              </a:rPr>
              <a:t>Indigenous Peoples' Day began as a counter-celebration held on the same day Columbus Day. </a:t>
            </a:r>
            <a:endParaRPr lang="en-US" sz="1800" dirty="0"/>
          </a:p>
        </p:txBody>
      </p:sp>
    </p:spTree>
    <p:extLst>
      <p:ext uri="{BB962C8B-B14F-4D97-AF65-F5344CB8AC3E}">
        <p14:creationId xmlns:p14="http://schemas.microsoft.com/office/powerpoint/2010/main" val="79723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1" name="Rectangle 20">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AA55ABF-213F-4B65-8B7E-1ED8609F2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400" y="945072"/>
            <a:ext cx="10339129" cy="4055144"/>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F8DB4189-B5C4-45EA-AFC5-6739032B8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624" y="1107268"/>
            <a:ext cx="10012680" cy="3730752"/>
          </a:xfrm>
          <a:prstGeom prst="rect">
            <a:avLst/>
          </a:prstGeom>
          <a:solidFill>
            <a:schemeClr val="accent1"/>
          </a:solid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F7E4E9F7-EE3A-4383-8FDC-508ED981223C}"/>
              </a:ext>
            </a:extLst>
          </p:cNvPr>
          <p:cNvSpPr>
            <a:spLocks noGrp="1"/>
          </p:cNvSpPr>
          <p:nvPr>
            <p:ph type="title"/>
          </p:nvPr>
        </p:nvSpPr>
        <p:spPr>
          <a:xfrm>
            <a:off x="1371488" y="1438093"/>
            <a:ext cx="9424952" cy="3069103"/>
          </a:xfrm>
        </p:spPr>
        <p:txBody>
          <a:bodyPr vert="horz" lIns="91440" tIns="45720" rIns="91440" bIns="45720" rtlCol="0" anchor="ctr">
            <a:normAutofit/>
          </a:bodyPr>
          <a:lstStyle/>
          <a:p>
            <a:pPr algn="ctr">
              <a:lnSpc>
                <a:spcPct val="83000"/>
              </a:lnSpc>
            </a:pPr>
            <a:r>
              <a:rPr lang="en-US" sz="6800" cap="all" spc="-100">
                <a:solidFill>
                  <a:srgbClr val="FFFFFF"/>
                </a:solidFill>
              </a:rPr>
              <a:t>BREAK</a:t>
            </a:r>
          </a:p>
        </p:txBody>
      </p:sp>
      <p:sp>
        <p:nvSpPr>
          <p:cNvPr id="3" name="Content Placeholder 2">
            <a:extLst>
              <a:ext uri="{FF2B5EF4-FFF2-40B4-BE49-F238E27FC236}">
                <a16:creationId xmlns:a16="http://schemas.microsoft.com/office/drawing/2014/main" id="{2C2D2A92-CB70-45B5-89A8-A55A8B35910F}"/>
              </a:ext>
            </a:extLst>
          </p:cNvPr>
          <p:cNvSpPr>
            <a:spLocks noGrp="1"/>
          </p:cNvSpPr>
          <p:nvPr>
            <p:ph idx="1"/>
          </p:nvPr>
        </p:nvSpPr>
        <p:spPr>
          <a:xfrm>
            <a:off x="1399358" y="5232126"/>
            <a:ext cx="9369214" cy="870463"/>
          </a:xfrm>
        </p:spPr>
        <p:txBody>
          <a:bodyPr vert="horz" lIns="91440" tIns="45720" rIns="91440" bIns="45720" rtlCol="0">
            <a:normAutofit/>
          </a:bodyPr>
          <a:lstStyle/>
          <a:p>
            <a:pPr marL="0" indent="0" algn="ctr">
              <a:lnSpc>
                <a:spcPct val="100000"/>
              </a:lnSpc>
              <a:spcBef>
                <a:spcPts val="0"/>
              </a:spcBef>
              <a:spcAft>
                <a:spcPts val="600"/>
              </a:spcAft>
              <a:buNone/>
            </a:pPr>
            <a:r>
              <a:rPr lang="en-US" sz="2400" spc="80">
                <a:solidFill>
                  <a:schemeClr val="tx1">
                    <a:lumMod val="85000"/>
                    <a:lumOff val="15000"/>
                  </a:schemeClr>
                </a:solidFill>
              </a:rPr>
              <a:t>Time permitting, this would be a great spot to stop, and pick back up in your next session! </a:t>
            </a:r>
          </a:p>
        </p:txBody>
      </p:sp>
    </p:spTree>
    <p:extLst>
      <p:ext uri="{BB962C8B-B14F-4D97-AF65-F5344CB8AC3E}">
        <p14:creationId xmlns:p14="http://schemas.microsoft.com/office/powerpoint/2010/main" val="771796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021116e-70b5-4dea-976a-806e996dba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45C69-3606-4A2B-939D-F598C4C3C9D7}">
  <ds:schemaRefs>
    <ds:schemaRef ds:uri="http://purl.org/dc/dcmitype/"/>
    <ds:schemaRef ds:uri="http://www.w3.org/XML/1998/namespace"/>
    <ds:schemaRef ds:uri="71af3243-3dd4-4a8d-8c0d-dd76da1f02a5"/>
    <ds:schemaRef ds:uri="http://schemas.openxmlformats.org/package/2006/metadata/core-properties"/>
    <ds:schemaRef ds:uri="http://schemas.microsoft.com/office/2006/documentManagement/types"/>
    <ds:schemaRef ds:uri="16c05727-aa75-4e4a-9b5f-8a80a1165891"/>
    <ds:schemaRef ds:uri="http://schemas.microsoft.com/office/2006/metadata/properties"/>
    <ds:schemaRef ds:uri="http://schemas.microsoft.com/office/infopath/2007/PartnerControls"/>
    <ds:schemaRef ds:uri="http://purl.org/dc/terms/"/>
    <ds:schemaRef ds:uri="http://purl.org/dc/elements/1.1/"/>
    <ds:schemaRef ds:uri="e021116e-70b5-4dea-976a-806e996dba5c"/>
  </ds:schemaRefs>
</ds:datastoreItem>
</file>

<file path=customXml/itemProps2.xml><?xml version="1.0" encoding="utf-8"?>
<ds:datastoreItem xmlns:ds="http://schemas.openxmlformats.org/officeDocument/2006/customXml" ds:itemID="{7C9F2BE0-1FF2-439A-B846-85F875F54B8A}">
  <ds:schemaRefs>
    <ds:schemaRef ds:uri="http://schemas.microsoft.com/sharepoint/v3/contenttype/forms"/>
  </ds:schemaRefs>
</ds:datastoreItem>
</file>

<file path=customXml/itemProps3.xml><?xml version="1.0" encoding="utf-8"?>
<ds:datastoreItem xmlns:ds="http://schemas.openxmlformats.org/officeDocument/2006/customXml" ds:itemID="{A4181E9F-17C5-47DB-90C5-3BCCD0CE4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1056</Words>
  <Application>Microsoft Office PowerPoint</Application>
  <PresentationFormat>Widescreen</PresentationFormat>
  <Paragraphs>126</Paragraphs>
  <Slides>20</Slides>
  <Notes>17</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Aharoni</vt:lpstr>
      <vt:lpstr>Avenir Next LT Pro</vt:lpstr>
      <vt:lpstr>Avenir Next LT Pro Light</vt:lpstr>
      <vt:lpstr>Calibri</vt:lpstr>
      <vt:lpstr>Garamond</vt:lpstr>
      <vt:lpstr>SavonVTI</vt:lpstr>
      <vt:lpstr>PowerPoint Presentation</vt:lpstr>
      <vt:lpstr>Welcome  Would you rather read the book or watch the movie? </vt:lpstr>
      <vt:lpstr>Objectives</vt:lpstr>
      <vt:lpstr>In 1492...</vt:lpstr>
      <vt:lpstr>The real story of  Columbus Day</vt:lpstr>
      <vt:lpstr>REFLECTION</vt:lpstr>
      <vt:lpstr>Who Recognizes Columbus Day?</vt:lpstr>
      <vt:lpstr>What is Indigenous Peoples' Day? </vt:lpstr>
      <vt:lpstr>BREAK</vt:lpstr>
      <vt:lpstr>History of Indigenous Peoples' Day</vt:lpstr>
      <vt:lpstr>Wait a minute...</vt:lpstr>
      <vt:lpstr>REFLECTION</vt:lpstr>
      <vt:lpstr>International  Conference on  Discrimination Against  Indigenous Populations in the Americas</vt:lpstr>
      <vt:lpstr>International Conference on  Discrimination Against  Indigenous Populations in the Americas</vt:lpstr>
      <vt:lpstr>Indigenous Peoples Day Celebration</vt:lpstr>
      <vt:lpstr>How can YOU honor Indigenous Peoples' Day? </vt:lpstr>
      <vt:lpstr>Honoring Indigenous Peoples' Day</vt:lpstr>
      <vt:lpstr>Check Out  Would you rather have soup or a sandwich?  </vt:lpstr>
      <vt:lpstr>Human Relations Diversity &amp; Equity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
  <cp:lastModifiedBy>Gomez, Julie</cp:lastModifiedBy>
  <cp:revision>475</cp:revision>
  <dcterms:created xsi:type="dcterms:W3CDTF">2020-10-06T14:45:44Z</dcterms:created>
  <dcterms:modified xsi:type="dcterms:W3CDTF">2022-06-28T19:07:01Z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